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Lst>
  <p:notesMasterIdLst>
    <p:notesMasterId r:id="rId15"/>
  </p:notesMasterIdLst>
  <p:sldIdLst>
    <p:sldId id="297" r:id="rId2"/>
    <p:sldId id="313" r:id="rId3"/>
    <p:sldId id="348" r:id="rId4"/>
    <p:sldId id="350" r:id="rId5"/>
    <p:sldId id="353" r:id="rId6"/>
    <p:sldId id="354" r:id="rId7"/>
    <p:sldId id="357" r:id="rId8"/>
    <p:sldId id="355" r:id="rId9"/>
    <p:sldId id="358" r:id="rId10"/>
    <p:sldId id="359" r:id="rId11"/>
    <p:sldId id="360" r:id="rId12"/>
    <p:sldId id="352" r:id="rId13"/>
    <p:sldId id="349" r:id="rId14"/>
  </p:sldIdLst>
  <p:sldSz cx="10975975" cy="6858000"/>
  <p:notesSz cx="6797675" cy="9928225"/>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44" userDrawn="1">
          <p15:clr>
            <a:srgbClr val="A4A3A4"/>
          </p15:clr>
        </p15:guide>
        <p15:guide id="2" pos="3457" userDrawn="1">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guide id="3" orient="horz" pos="3127">
          <p15:clr>
            <a:srgbClr val="A4A3A4"/>
          </p15:clr>
        </p15:guide>
        <p15:guide id="4"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1D1D1"/>
    <a:srgbClr val="E6E6E6"/>
    <a:srgbClr val="F389A2"/>
    <a:srgbClr val="EF4858"/>
    <a:srgbClr val="F5822B"/>
    <a:srgbClr val="7D60A0"/>
    <a:srgbClr val="8846A3"/>
    <a:srgbClr val="50535C"/>
    <a:srgbClr val="7E3F98"/>
    <a:srgbClr val="94CB6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3792" autoAdjust="0"/>
  </p:normalViewPr>
  <p:slideViewPr>
    <p:cSldViewPr>
      <p:cViewPr varScale="1">
        <p:scale>
          <a:sx n="103" d="100"/>
          <a:sy n="103" d="100"/>
        </p:scale>
        <p:origin x="1224" y="108"/>
      </p:cViewPr>
      <p:guideLst>
        <p:guide orient="horz" pos="1344"/>
        <p:guide pos="3457"/>
      </p:guideLst>
    </p:cSldViewPr>
  </p:slideViewPr>
  <p:notesTextViewPr>
    <p:cViewPr>
      <p:scale>
        <a:sx n="1" d="1"/>
        <a:sy n="1" d="1"/>
      </p:scale>
      <p:origin x="0" y="0"/>
    </p:cViewPr>
  </p:notesTextViewPr>
  <p:sorterViewPr>
    <p:cViewPr varScale="1">
      <p:scale>
        <a:sx n="1" d="1"/>
        <a:sy n="1" d="1"/>
      </p:scale>
      <p:origin x="0" y="0"/>
    </p:cViewPr>
  </p:sorterViewPr>
  <p:notesViewPr>
    <p:cSldViewPr>
      <p:cViewPr>
        <p:scale>
          <a:sx n="86" d="100"/>
          <a:sy n="86" d="100"/>
        </p:scale>
        <p:origin x="-3780" y="192"/>
      </p:cViewPr>
      <p:guideLst>
        <p:guide orient="horz" pos="2880"/>
        <p:guide pos="2160"/>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s-AR"/>
          </a:p>
        </p:txBody>
      </p:sp>
      <p:sp>
        <p:nvSpPr>
          <p:cNvPr id="3" name="2 Marcador de fecha"/>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DD8708C3-406C-4B6B-81AA-5887255955B7}" type="datetimeFigureOut">
              <a:rPr lang="es-AR" smtClean="0"/>
              <a:t>10/12/2024</a:t>
            </a:fld>
            <a:endParaRPr lang="es-AR"/>
          </a:p>
        </p:txBody>
      </p:sp>
      <p:sp>
        <p:nvSpPr>
          <p:cNvPr id="4" name="3 Marcador de imagen de diapositiva"/>
          <p:cNvSpPr>
            <a:spLocks noGrp="1" noRot="1" noChangeAspect="1"/>
          </p:cNvSpPr>
          <p:nvPr>
            <p:ph type="sldImg" idx="2"/>
          </p:nvPr>
        </p:nvSpPr>
        <p:spPr>
          <a:xfrm>
            <a:off x="420688" y="744538"/>
            <a:ext cx="5956300" cy="3722687"/>
          </a:xfrm>
          <a:prstGeom prst="rect">
            <a:avLst/>
          </a:prstGeom>
          <a:noFill/>
          <a:ln w="12700">
            <a:solidFill>
              <a:prstClr val="black"/>
            </a:solidFill>
          </a:ln>
        </p:spPr>
        <p:txBody>
          <a:bodyPr vert="horz" lIns="91440" tIns="45720" rIns="91440" bIns="45720" rtlCol="0" anchor="ctr"/>
          <a:lstStyle/>
          <a:p>
            <a:endParaRPr lang="es-AR"/>
          </a:p>
        </p:txBody>
      </p:sp>
      <p:sp>
        <p:nvSpPr>
          <p:cNvPr id="5" name="4 Marcador de notas"/>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6" name="5 Marcador de pie de página"/>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s-AR"/>
          </a:p>
        </p:txBody>
      </p:sp>
      <p:sp>
        <p:nvSpPr>
          <p:cNvPr id="7" name="6 Marcador de número de diapositiva"/>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F2071EEE-D40E-4E17-88C8-8F23B9DEFA28}" type="slidenum">
              <a:rPr lang="es-AR" smtClean="0"/>
              <a:t>‹Nº›</a:t>
            </a:fld>
            <a:endParaRPr lang="es-AR"/>
          </a:p>
        </p:txBody>
      </p:sp>
    </p:spTree>
    <p:extLst>
      <p:ext uri="{BB962C8B-B14F-4D97-AF65-F5344CB8AC3E}">
        <p14:creationId xmlns:p14="http://schemas.microsoft.com/office/powerpoint/2010/main" val="4899175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20688" y="744538"/>
            <a:ext cx="5956300" cy="3722687"/>
          </a:xfrm>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F2071EEE-D40E-4E17-88C8-8F23B9DEFA28}" type="slidenum">
              <a:rPr lang="es-AR" smtClean="0"/>
              <a:t>2</a:t>
            </a:fld>
            <a:endParaRPr lang="es-AR" dirty="0"/>
          </a:p>
        </p:txBody>
      </p:sp>
    </p:spTree>
    <p:extLst>
      <p:ext uri="{BB962C8B-B14F-4D97-AF65-F5344CB8AC3E}">
        <p14:creationId xmlns:p14="http://schemas.microsoft.com/office/powerpoint/2010/main" val="7693568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20688" y="744538"/>
            <a:ext cx="5956300" cy="3722687"/>
          </a:xfrm>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F2071EEE-D40E-4E17-88C8-8F23B9DEFA28}" type="slidenum">
              <a:rPr lang="es-AR" smtClean="0"/>
              <a:t>3</a:t>
            </a:fld>
            <a:endParaRPr lang="es-AR" dirty="0"/>
          </a:p>
        </p:txBody>
      </p:sp>
    </p:spTree>
    <p:extLst>
      <p:ext uri="{BB962C8B-B14F-4D97-AF65-F5344CB8AC3E}">
        <p14:creationId xmlns:p14="http://schemas.microsoft.com/office/powerpoint/2010/main" val="28207504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5"/>
          </p:nvPr>
        </p:nvSpPr>
        <p:spPr/>
        <p:txBody>
          <a:bodyPr/>
          <a:lstStyle/>
          <a:p>
            <a:fld id="{F2071EEE-D40E-4E17-88C8-8F23B9DEFA28}" type="slidenum">
              <a:rPr lang="es-AR" smtClean="0"/>
              <a:t>5</a:t>
            </a:fld>
            <a:endParaRPr lang="es-AR"/>
          </a:p>
        </p:txBody>
      </p:sp>
    </p:spTree>
    <p:extLst>
      <p:ext uri="{BB962C8B-B14F-4D97-AF65-F5344CB8AC3E}">
        <p14:creationId xmlns:p14="http://schemas.microsoft.com/office/powerpoint/2010/main" val="15729913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44809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CA41521A-9483-85B0-FFE5-CE18AC29627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6338"/>
            <a:ext cx="10975975" cy="940667"/>
          </a:xfrm>
          <a:prstGeom prst="rect">
            <a:avLst/>
          </a:prstGeom>
        </p:spPr>
      </p:pic>
      <p:sp>
        <p:nvSpPr>
          <p:cNvPr id="9" name="CuadroTexto 8">
            <a:extLst>
              <a:ext uri="{FF2B5EF4-FFF2-40B4-BE49-F238E27FC236}">
                <a16:creationId xmlns:a16="http://schemas.microsoft.com/office/drawing/2014/main" id="{0647DC52-00AD-4809-AE19-C9A7FF9664EF}"/>
              </a:ext>
            </a:extLst>
          </p:cNvPr>
          <p:cNvSpPr txBox="1"/>
          <p:nvPr userDrawn="1"/>
        </p:nvSpPr>
        <p:spPr>
          <a:xfrm>
            <a:off x="2391643" y="404664"/>
            <a:ext cx="6624736" cy="307777"/>
          </a:xfrm>
          <a:prstGeom prst="rect">
            <a:avLst/>
          </a:prstGeom>
          <a:noFill/>
        </p:spPr>
        <p:txBody>
          <a:bodyPr wrap="square" rtlCol="0">
            <a:spAutoFit/>
          </a:bodyPr>
          <a:lstStyle/>
          <a:p>
            <a:r>
              <a:rPr lang="es-ES" sz="1400" b="1" dirty="0">
                <a:solidFill>
                  <a:schemeClr val="bg1">
                    <a:lumMod val="75000"/>
                  </a:schemeClr>
                </a:solidFill>
                <a:latin typeface="Lora" pitchFamily="2" charset="0"/>
                <a:cs typeface="Helvetica" panose="020B0604020202020204" pitchFamily="34" charset="0"/>
              </a:rPr>
              <a:t>Jornada sobre Cierre de Cuenta</a:t>
            </a:r>
            <a:endParaRPr lang="es-AR" sz="1400" b="1" dirty="0">
              <a:solidFill>
                <a:schemeClr val="bg1">
                  <a:lumMod val="75000"/>
                </a:schemeClr>
              </a:solidFill>
              <a:latin typeface="Lora" pitchFamily="2" charset="0"/>
              <a:cs typeface="Helvetica" panose="020B0604020202020204" pitchFamily="34" charset="0"/>
            </a:endParaRPr>
          </a:p>
        </p:txBody>
      </p:sp>
    </p:spTree>
    <p:extLst>
      <p:ext uri="{BB962C8B-B14F-4D97-AF65-F5344CB8AC3E}">
        <p14:creationId xmlns:p14="http://schemas.microsoft.com/office/powerpoint/2010/main" val="320026403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06261905"/>
      </p:ext>
    </p:extLst>
  </p:cSld>
  <p:clrMap bg1="lt1" tx1="dk1" bg2="lt2" tx2="dk2" accent1="accent1" accent2="accent2" accent3="accent3" accent4="accent4" accent5="accent5" accent6="accent6" hlink="hlink" folHlink="folHlink"/>
  <p:sldLayoutIdLst>
    <p:sldLayoutId id="2147483715" r:id="rId1"/>
    <p:sldLayoutId id="2147483720" r:id="rId2"/>
  </p:sldLayoutIdLst>
  <p:txStyles>
    <p:titleStyle>
      <a:lvl1pPr algn="ctr" defTabSz="761970" rtl="0" eaLnBrk="1" latinLnBrk="0" hangingPunct="1">
        <a:spcBef>
          <a:spcPct val="0"/>
        </a:spcBef>
        <a:buNone/>
        <a:defRPr sz="3667" kern="1200">
          <a:solidFill>
            <a:schemeClr val="tx1"/>
          </a:solidFill>
          <a:latin typeface="+mj-lt"/>
          <a:ea typeface="+mj-ea"/>
          <a:cs typeface="+mj-cs"/>
        </a:defRPr>
      </a:lvl1pPr>
    </p:titleStyle>
    <p:bodyStyle>
      <a:lvl1pPr marL="285739" indent="-285739" algn="l" defTabSz="761970" rtl="0" eaLnBrk="1" latinLnBrk="0" hangingPunct="1">
        <a:spcBef>
          <a:spcPct val="20000"/>
        </a:spcBef>
        <a:buFont typeface="Arial" pitchFamily="34" charset="0"/>
        <a:buChar char="•"/>
        <a:defRPr sz="2667" kern="1200">
          <a:solidFill>
            <a:schemeClr val="tx1"/>
          </a:solidFill>
          <a:latin typeface="+mn-lt"/>
          <a:ea typeface="+mn-ea"/>
          <a:cs typeface="+mn-cs"/>
        </a:defRPr>
      </a:lvl1pPr>
      <a:lvl2pPr marL="619100" indent="-238115" algn="l" defTabSz="761970" rtl="0" eaLnBrk="1" latinLnBrk="0" hangingPunct="1">
        <a:spcBef>
          <a:spcPct val="20000"/>
        </a:spcBef>
        <a:buFont typeface="Arial" pitchFamily="34" charset="0"/>
        <a:buChar char="–"/>
        <a:defRPr sz="2333" kern="1200">
          <a:solidFill>
            <a:schemeClr val="tx1"/>
          </a:solidFill>
          <a:latin typeface="+mn-lt"/>
          <a:ea typeface="+mn-ea"/>
          <a:cs typeface="+mn-cs"/>
        </a:defRPr>
      </a:lvl2pPr>
      <a:lvl3pPr marL="952462" indent="-190492" algn="l" defTabSz="76197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333447" indent="-190492" algn="l" defTabSz="761970" rtl="0" eaLnBrk="1" latinLnBrk="0" hangingPunct="1">
        <a:spcBef>
          <a:spcPct val="20000"/>
        </a:spcBef>
        <a:buFont typeface="Arial" pitchFamily="34" charset="0"/>
        <a:buChar char="–"/>
        <a:defRPr sz="1667" kern="1200">
          <a:solidFill>
            <a:schemeClr val="tx1"/>
          </a:solidFill>
          <a:latin typeface="+mn-lt"/>
          <a:ea typeface="+mn-ea"/>
          <a:cs typeface="+mn-cs"/>
        </a:defRPr>
      </a:lvl4pPr>
      <a:lvl5pPr marL="1714431" indent="-190492" algn="l" defTabSz="761970" rtl="0" eaLnBrk="1" latinLnBrk="0" hangingPunct="1">
        <a:spcBef>
          <a:spcPct val="20000"/>
        </a:spcBef>
        <a:buFont typeface="Arial" pitchFamily="34" charset="0"/>
        <a:buChar char="»"/>
        <a:defRPr sz="1667" kern="1200">
          <a:solidFill>
            <a:schemeClr val="tx1"/>
          </a:solidFill>
          <a:latin typeface="+mn-lt"/>
          <a:ea typeface="+mn-ea"/>
          <a:cs typeface="+mn-cs"/>
        </a:defRPr>
      </a:lvl5pPr>
      <a:lvl6pPr marL="2095416" indent="-190492" algn="l" defTabSz="761970" rtl="0" eaLnBrk="1" latinLnBrk="0" hangingPunct="1">
        <a:spcBef>
          <a:spcPct val="20000"/>
        </a:spcBef>
        <a:buFont typeface="Arial" pitchFamily="34" charset="0"/>
        <a:buChar char="•"/>
        <a:defRPr sz="1667" kern="1200">
          <a:solidFill>
            <a:schemeClr val="tx1"/>
          </a:solidFill>
          <a:latin typeface="+mn-lt"/>
          <a:ea typeface="+mn-ea"/>
          <a:cs typeface="+mn-cs"/>
        </a:defRPr>
      </a:lvl6pPr>
      <a:lvl7pPr marL="2476401" indent="-190492" algn="l" defTabSz="761970" rtl="0" eaLnBrk="1" latinLnBrk="0" hangingPunct="1">
        <a:spcBef>
          <a:spcPct val="20000"/>
        </a:spcBef>
        <a:buFont typeface="Arial" pitchFamily="34" charset="0"/>
        <a:buChar char="•"/>
        <a:defRPr sz="1667" kern="1200">
          <a:solidFill>
            <a:schemeClr val="tx1"/>
          </a:solidFill>
          <a:latin typeface="+mn-lt"/>
          <a:ea typeface="+mn-ea"/>
          <a:cs typeface="+mn-cs"/>
        </a:defRPr>
      </a:lvl7pPr>
      <a:lvl8pPr marL="2857386" indent="-190492" algn="l" defTabSz="761970" rtl="0" eaLnBrk="1" latinLnBrk="0" hangingPunct="1">
        <a:spcBef>
          <a:spcPct val="20000"/>
        </a:spcBef>
        <a:buFont typeface="Arial" pitchFamily="34" charset="0"/>
        <a:buChar char="•"/>
        <a:defRPr sz="1667" kern="1200">
          <a:solidFill>
            <a:schemeClr val="tx1"/>
          </a:solidFill>
          <a:latin typeface="+mn-lt"/>
          <a:ea typeface="+mn-ea"/>
          <a:cs typeface="+mn-cs"/>
        </a:defRPr>
      </a:lvl8pPr>
      <a:lvl9pPr marL="3238370" indent="-190492" algn="l" defTabSz="761970" rtl="0" eaLnBrk="1" latinLnBrk="0" hangingPunct="1">
        <a:spcBef>
          <a:spcPct val="20000"/>
        </a:spcBef>
        <a:buFont typeface="Arial" pitchFamily="34" charset="0"/>
        <a:buChar char="•"/>
        <a:defRPr sz="1667" kern="1200">
          <a:solidFill>
            <a:schemeClr val="tx1"/>
          </a:solidFill>
          <a:latin typeface="+mn-lt"/>
          <a:ea typeface="+mn-ea"/>
          <a:cs typeface="+mn-cs"/>
        </a:defRPr>
      </a:lvl9pPr>
    </p:bodyStyle>
    <p:otherStyle>
      <a:defPPr>
        <a:defRPr lang="es-AR"/>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svg"/></Relationships>
</file>

<file path=ppt/slides/_rels/slide1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4.svg"/><Relationship Id="rId7" Type="http://schemas.openxmlformats.org/officeDocument/2006/relationships/image" Target="../media/image23.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image" Target="../media/image4.svg"/><Relationship Id="rId7" Type="http://schemas.openxmlformats.org/officeDocument/2006/relationships/hyperlink" Target="mailto:anmari@mecon.gov.ar" TargetMode="Externa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hyperlink" Target="mailto:gilope@mecon.gov.ar" TargetMode="External"/><Relationship Id="rId5" Type="http://schemas.openxmlformats.org/officeDocument/2006/relationships/hyperlink" Target="mailto:ncastel@mecon.gov.ar" TargetMode="External"/><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sv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4.svg"/></Relationships>
</file>

<file path=ppt/slides/_rels/slide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svg"/></Relationships>
</file>

<file path=ppt/slides/_rels/slide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hyperlink" Target="https://siena.bienesdelestado.gob.ar/Faq/Faqs" TargetMode="External"/></Relationships>
</file>

<file path=ppt/slides/_rels/slide7.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4.svg"/><Relationship Id="rId7" Type="http://schemas.openxmlformats.org/officeDocument/2006/relationships/image" Target="../media/image15.png"/><Relationship Id="rId12" Type="http://schemas.openxmlformats.org/officeDocument/2006/relationships/hyperlink" Target="mailto:bienesCGN@mecon.gov.ar" TargetMode="External"/><Relationship Id="rId2" Type="http://schemas.openxmlformats.org/officeDocument/2006/relationships/image" Target="../media/image3.png"/><Relationship Id="rId1" Type="http://schemas.openxmlformats.org/officeDocument/2006/relationships/slideLayout" Target="../slideLayouts/slideLayout2.xml"/><Relationship Id="rId6" Type="http://schemas.microsoft.com/office/2007/relationships/hdphoto" Target="../media/hdphoto1.wdp"/><Relationship Id="rId11" Type="http://schemas.openxmlformats.org/officeDocument/2006/relationships/image" Target="../media/image19.jpeg"/><Relationship Id="rId5" Type="http://schemas.openxmlformats.org/officeDocument/2006/relationships/image" Target="../media/image14.png"/><Relationship Id="rId10" Type="http://schemas.openxmlformats.org/officeDocument/2006/relationships/image" Target="../media/image18.jpeg"/><Relationship Id="rId4" Type="http://schemas.openxmlformats.org/officeDocument/2006/relationships/image" Target="../media/image13.png"/><Relationship Id="rId9" Type="http://schemas.openxmlformats.org/officeDocument/2006/relationships/image" Target="../media/image17.jpeg"/></Relationships>
</file>

<file path=ppt/slides/_rels/slide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61754F58-3C8F-AA16-43E3-7F4F408EA74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55"/>
            <a:ext cx="10975975" cy="6857690"/>
          </a:xfrm>
          <a:prstGeom prst="rect">
            <a:avLst/>
          </a:prstGeom>
        </p:spPr>
      </p:pic>
      <p:sp>
        <p:nvSpPr>
          <p:cNvPr id="4099" name="2 Marcador de contenido"/>
          <p:cNvSpPr>
            <a:spLocks noGrp="1"/>
          </p:cNvSpPr>
          <p:nvPr>
            <p:ph idx="4294967295"/>
          </p:nvPr>
        </p:nvSpPr>
        <p:spPr>
          <a:xfrm>
            <a:off x="807467" y="1628801"/>
            <a:ext cx="5976664" cy="648072"/>
          </a:xfrm>
          <a:prstGeom prst="rect">
            <a:avLst/>
          </a:prstGeom>
        </p:spPr>
        <p:txBody>
          <a:bodyPr/>
          <a:lstStyle/>
          <a:p>
            <a:pPr marL="0" indent="0">
              <a:buNone/>
            </a:pPr>
            <a:r>
              <a:rPr lang="es-ES" altLang="es-MX" sz="2800" b="1" dirty="0">
                <a:solidFill>
                  <a:schemeClr val="bg1"/>
                </a:solidFill>
                <a:latin typeface="Lora" pitchFamily="2" charset="0"/>
              </a:rPr>
              <a:t>Jornada sobre Cierre de Cuenta</a:t>
            </a:r>
            <a:endParaRPr lang="es-AR" altLang="es-MX" sz="2800" b="1" dirty="0">
              <a:solidFill>
                <a:schemeClr val="bg1"/>
              </a:solidFill>
              <a:latin typeface="Lora" pitchFamily="2" charset="0"/>
            </a:endParaRPr>
          </a:p>
        </p:txBody>
      </p:sp>
      <p:pic>
        <p:nvPicPr>
          <p:cNvPr id="2" name="Gráfico 1">
            <a:extLst>
              <a:ext uri="{FF2B5EF4-FFF2-40B4-BE49-F238E27FC236}">
                <a16:creationId xmlns:a16="http://schemas.microsoft.com/office/drawing/2014/main" id="{9D56C722-22BA-B2D8-C51A-9D1C5F29910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024491" y="283717"/>
            <a:ext cx="771858" cy="697011"/>
          </a:xfrm>
          <a:prstGeom prst="rect">
            <a:avLst/>
          </a:prstGeom>
        </p:spPr>
      </p:pic>
    </p:spTree>
    <p:extLst>
      <p:ext uri="{BB962C8B-B14F-4D97-AF65-F5344CB8AC3E}">
        <p14:creationId xmlns:p14="http://schemas.microsoft.com/office/powerpoint/2010/main" val="25871344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áfico 1">
            <a:extLst>
              <a:ext uri="{FF2B5EF4-FFF2-40B4-BE49-F238E27FC236}">
                <a16:creationId xmlns:a16="http://schemas.microsoft.com/office/drawing/2014/main" id="{7D9D30F8-AE99-E966-2BD6-F3AEAE830AF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520435" y="283717"/>
            <a:ext cx="612377" cy="552995"/>
          </a:xfrm>
          <a:prstGeom prst="rect">
            <a:avLst/>
          </a:prstGeom>
        </p:spPr>
      </p:pic>
      <p:sp>
        <p:nvSpPr>
          <p:cNvPr id="3" name="2 Marcador de pie de página">
            <a:extLst>
              <a:ext uri="{FF2B5EF4-FFF2-40B4-BE49-F238E27FC236}">
                <a16:creationId xmlns:a16="http://schemas.microsoft.com/office/drawing/2014/main" id="{EDFFFEB0-747C-2DF6-03C6-9CB74612C578}"/>
              </a:ext>
            </a:extLst>
          </p:cNvPr>
          <p:cNvSpPr txBox="1">
            <a:spLocks/>
          </p:cNvSpPr>
          <p:nvPr/>
        </p:nvSpPr>
        <p:spPr>
          <a:xfrm>
            <a:off x="71111" y="6384791"/>
            <a:ext cx="4632357" cy="369190"/>
          </a:xfrm>
          <a:prstGeom prst="rect">
            <a:avLst/>
          </a:prstGeom>
          <a:ln>
            <a:noFill/>
          </a:ln>
        </p:spPr>
        <p:txBody>
          <a:bodyPr vert="horz" lIns="91440" tIns="45720" rIns="91440" bIns="45720" rtlCol="0" anchor="ctr"/>
          <a:lstStyle>
            <a:defPPr>
              <a:defRPr lang="es-AR"/>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100" dirty="0">
              <a:solidFill>
                <a:schemeClr val="bg1"/>
              </a:solidFill>
              <a:latin typeface="Arial" pitchFamily="34" charset="0"/>
              <a:cs typeface="Arial" pitchFamily="34" charset="0"/>
            </a:endParaRPr>
          </a:p>
        </p:txBody>
      </p:sp>
      <p:sp>
        <p:nvSpPr>
          <p:cNvPr id="4" name="2 Marcador de pie de página">
            <a:extLst>
              <a:ext uri="{FF2B5EF4-FFF2-40B4-BE49-F238E27FC236}">
                <a16:creationId xmlns:a16="http://schemas.microsoft.com/office/drawing/2014/main" id="{1C49C923-D1F8-A1F6-A140-1677E65D5FC0}"/>
              </a:ext>
            </a:extLst>
          </p:cNvPr>
          <p:cNvSpPr txBox="1">
            <a:spLocks/>
          </p:cNvSpPr>
          <p:nvPr/>
        </p:nvSpPr>
        <p:spPr>
          <a:xfrm>
            <a:off x="2275544" y="6402239"/>
            <a:ext cx="2681891" cy="340147"/>
          </a:xfrm>
          <a:prstGeom prst="rect">
            <a:avLst/>
          </a:prstGeom>
          <a:ln>
            <a:noFill/>
          </a:ln>
        </p:spPr>
        <p:txBody>
          <a:bodyPr vert="horz" lIns="91440" tIns="45720" rIns="91440" bIns="45720" rtlCol="0" anchor="ctr"/>
          <a:lstStyle>
            <a:defPPr>
              <a:defRPr lang="es-AR"/>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000" dirty="0">
              <a:solidFill>
                <a:schemeClr val="bg1"/>
              </a:solidFill>
              <a:latin typeface="Arial Black" panose="020B0A04020102020204" pitchFamily="34" charset="0"/>
              <a:cs typeface="Arial" panose="020B0604020202020204" pitchFamily="34" charset="0"/>
            </a:endParaRPr>
          </a:p>
        </p:txBody>
      </p:sp>
      <p:sp>
        <p:nvSpPr>
          <p:cNvPr id="5" name="2 Marcador de pie de página">
            <a:extLst>
              <a:ext uri="{FF2B5EF4-FFF2-40B4-BE49-F238E27FC236}">
                <a16:creationId xmlns:a16="http://schemas.microsoft.com/office/drawing/2014/main" id="{21B50502-AF1C-A194-6B08-99C0162AB978}"/>
              </a:ext>
            </a:extLst>
          </p:cNvPr>
          <p:cNvSpPr txBox="1">
            <a:spLocks/>
          </p:cNvSpPr>
          <p:nvPr/>
        </p:nvSpPr>
        <p:spPr>
          <a:xfrm>
            <a:off x="9828521" y="6392079"/>
            <a:ext cx="2346417" cy="340147"/>
          </a:xfrm>
          <a:prstGeom prst="rect">
            <a:avLst/>
          </a:prstGeom>
          <a:ln>
            <a:noFill/>
          </a:ln>
        </p:spPr>
        <p:txBody>
          <a:bodyPr/>
          <a:ls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s-AR" sz="1000">
                <a:solidFill>
                  <a:schemeClr val="bg1"/>
                </a:solidFill>
                <a:latin typeface="Arial Black" panose="020B0A04020102020204" pitchFamily="34" charset="0"/>
                <a:cs typeface="Arial" panose="020B0604020202020204" pitchFamily="34" charset="0"/>
              </a:rPr>
              <a:t>CONTADURÍA GENERAL </a:t>
            </a:r>
          </a:p>
          <a:p>
            <a:pPr algn="ctr"/>
            <a:r>
              <a:rPr lang="es-AR" sz="1000">
                <a:solidFill>
                  <a:schemeClr val="bg1"/>
                </a:solidFill>
                <a:latin typeface="Arial Black" panose="020B0A04020102020204" pitchFamily="34" charset="0"/>
                <a:cs typeface="Arial" panose="020B0604020202020204" pitchFamily="34" charset="0"/>
              </a:rPr>
              <a:t>DE LA NACIÓN </a:t>
            </a:r>
            <a:endParaRPr lang="en-US" sz="1000" dirty="0">
              <a:solidFill>
                <a:schemeClr val="bg1"/>
              </a:solidFill>
              <a:latin typeface="Arial Black" panose="020B0A04020102020204" pitchFamily="34" charset="0"/>
              <a:cs typeface="Arial" panose="020B0604020202020204" pitchFamily="34" charset="0"/>
            </a:endParaRPr>
          </a:p>
        </p:txBody>
      </p:sp>
      <p:sp>
        <p:nvSpPr>
          <p:cNvPr id="6" name="2 Marcador de pie de página">
            <a:extLst>
              <a:ext uri="{FF2B5EF4-FFF2-40B4-BE49-F238E27FC236}">
                <a16:creationId xmlns:a16="http://schemas.microsoft.com/office/drawing/2014/main" id="{B3EB7FA6-15C0-4946-FCFC-0B1C1890BA59}"/>
              </a:ext>
            </a:extLst>
          </p:cNvPr>
          <p:cNvSpPr txBox="1">
            <a:spLocks/>
          </p:cNvSpPr>
          <p:nvPr/>
        </p:nvSpPr>
        <p:spPr>
          <a:xfrm>
            <a:off x="7308931" y="6413836"/>
            <a:ext cx="2458400" cy="340147"/>
          </a:xfrm>
          <a:prstGeom prst="rect">
            <a:avLst/>
          </a:prstGeom>
          <a:ln>
            <a:noFill/>
          </a:ln>
        </p:spPr>
        <p:txBody>
          <a:bodyPr vert="horz" lIns="91440" tIns="45720" rIns="91440" bIns="45720" rtlCol="0" anchor="ctr"/>
          <a:lstStyle>
            <a:defPPr>
              <a:defRPr lang="es-AR"/>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AR" sz="1000" dirty="0">
                <a:solidFill>
                  <a:schemeClr val="bg1"/>
                </a:solidFill>
                <a:latin typeface="Arial Black" panose="020B0A04020102020204" pitchFamily="34" charset="0"/>
                <a:cs typeface="Arial" panose="020B0604020202020204" pitchFamily="34" charset="0"/>
              </a:rPr>
              <a:t>SUBSECRETARÍA </a:t>
            </a:r>
          </a:p>
          <a:p>
            <a:r>
              <a:rPr lang="es-AR" sz="1000" dirty="0">
                <a:solidFill>
                  <a:schemeClr val="bg1"/>
                </a:solidFill>
                <a:latin typeface="Arial Black" panose="020B0A04020102020204" pitchFamily="34" charset="0"/>
                <a:cs typeface="Arial" panose="020B0604020202020204" pitchFamily="34" charset="0"/>
              </a:rPr>
              <a:t>DE PRESUPUESTO</a:t>
            </a:r>
          </a:p>
        </p:txBody>
      </p:sp>
      <p:grpSp>
        <p:nvGrpSpPr>
          <p:cNvPr id="7" name="38 Grupo">
            <a:extLst>
              <a:ext uri="{FF2B5EF4-FFF2-40B4-BE49-F238E27FC236}">
                <a16:creationId xmlns:a16="http://schemas.microsoft.com/office/drawing/2014/main" id="{5C8E218A-043F-61C0-4D86-95548F4CAD03}"/>
              </a:ext>
            </a:extLst>
          </p:cNvPr>
          <p:cNvGrpSpPr/>
          <p:nvPr/>
        </p:nvGrpSpPr>
        <p:grpSpPr>
          <a:xfrm>
            <a:off x="-25474" y="944724"/>
            <a:ext cx="12192000" cy="4296397"/>
            <a:chOff x="-16131" y="1016732"/>
            <a:chExt cx="12192000" cy="4296397"/>
          </a:xfrm>
        </p:grpSpPr>
        <p:pic>
          <p:nvPicPr>
            <p:cNvPr id="8" name="Picture 2">
              <a:extLst>
                <a:ext uri="{FF2B5EF4-FFF2-40B4-BE49-F238E27FC236}">
                  <a16:creationId xmlns:a16="http://schemas.microsoft.com/office/drawing/2014/main" id="{0C3F54F9-079C-D8A5-BA9E-A2094E5EDC69}"/>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1918" b="25435"/>
            <a:stretch/>
          </p:blipFill>
          <p:spPr bwMode="auto">
            <a:xfrm>
              <a:off x="-16131" y="1016732"/>
              <a:ext cx="12192000" cy="42963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9" name="49 Grupo">
              <a:extLst>
                <a:ext uri="{FF2B5EF4-FFF2-40B4-BE49-F238E27FC236}">
                  <a16:creationId xmlns:a16="http://schemas.microsoft.com/office/drawing/2014/main" id="{543DA1D0-0837-8E91-949A-9171F09D620D}"/>
                </a:ext>
              </a:extLst>
            </p:cNvPr>
            <p:cNvGrpSpPr/>
            <p:nvPr/>
          </p:nvGrpSpPr>
          <p:grpSpPr>
            <a:xfrm>
              <a:off x="1270670" y="3140968"/>
              <a:ext cx="10766880" cy="1952809"/>
              <a:chOff x="1232982" y="3356992"/>
              <a:chExt cx="10766880" cy="1952809"/>
            </a:xfrm>
          </p:grpSpPr>
          <p:grpSp>
            <p:nvGrpSpPr>
              <p:cNvPr id="10" name="50 Grupo">
                <a:extLst>
                  <a:ext uri="{FF2B5EF4-FFF2-40B4-BE49-F238E27FC236}">
                    <a16:creationId xmlns:a16="http://schemas.microsoft.com/office/drawing/2014/main" id="{A695961F-A5D8-B17C-3E3D-1137BBDD64E0}"/>
                  </a:ext>
                </a:extLst>
              </p:cNvPr>
              <p:cNvGrpSpPr/>
              <p:nvPr/>
            </p:nvGrpSpPr>
            <p:grpSpPr>
              <a:xfrm>
                <a:off x="1232982" y="4987424"/>
                <a:ext cx="10766880" cy="322377"/>
                <a:chOff x="1232982" y="4987424"/>
                <a:chExt cx="10766880" cy="322377"/>
              </a:xfrm>
            </p:grpSpPr>
            <p:sp>
              <p:nvSpPr>
                <p:cNvPr id="12" name="52 CuadroTexto">
                  <a:extLst>
                    <a:ext uri="{FF2B5EF4-FFF2-40B4-BE49-F238E27FC236}">
                      <a16:creationId xmlns:a16="http://schemas.microsoft.com/office/drawing/2014/main" id="{0BD33FE6-1D7A-93FD-254C-00F3352B6F21}"/>
                    </a:ext>
                  </a:extLst>
                </p:cNvPr>
                <p:cNvSpPr txBox="1"/>
                <p:nvPr/>
              </p:nvSpPr>
              <p:spPr>
                <a:xfrm>
                  <a:off x="1232982" y="4987424"/>
                  <a:ext cx="432047" cy="215444"/>
                </a:xfrm>
                <a:prstGeom prst="rect">
                  <a:avLst/>
                </a:prstGeom>
                <a:solidFill>
                  <a:srgbClr val="F7F7F7"/>
                </a:solidFill>
              </p:spPr>
              <p:txBody>
                <a:bodyPr wrap="square" rtlCol="0">
                  <a:spAutoFit/>
                </a:bodyPr>
                <a:lstStyle/>
                <a:p>
                  <a:r>
                    <a:rPr lang="es-AR" sz="800" b="1" dirty="0">
                      <a:latin typeface="Malgun Gothic" panose="020B0503020000020004" pitchFamily="34" charset="-127"/>
                      <a:ea typeface="Malgun Gothic" panose="020B0503020000020004" pitchFamily="34" charset="-127"/>
                      <a:cs typeface="Aharoni" panose="02010803020104030203" pitchFamily="2" charset="-79"/>
                    </a:rPr>
                    <a:t>2019</a:t>
                  </a:r>
                </a:p>
              </p:txBody>
            </p:sp>
            <p:pic>
              <p:nvPicPr>
                <p:cNvPr id="13" name="Picture 4">
                  <a:extLst>
                    <a:ext uri="{FF2B5EF4-FFF2-40B4-BE49-F238E27FC236}">
                      <a16:creationId xmlns:a16="http://schemas.microsoft.com/office/drawing/2014/main" id="{D61F6C02-0756-6A22-56C7-7978ED3737CE}"/>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42357" t="72666" r="12012" b="23328"/>
                <a:stretch/>
              </p:blipFill>
              <p:spPr bwMode="auto">
                <a:xfrm>
                  <a:off x="5993369" y="5013176"/>
                  <a:ext cx="6006493" cy="296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1" name="51 CuadroTexto">
                <a:extLst>
                  <a:ext uri="{FF2B5EF4-FFF2-40B4-BE49-F238E27FC236}">
                    <a16:creationId xmlns:a16="http://schemas.microsoft.com/office/drawing/2014/main" id="{2E14125B-6FE8-EC1F-3851-42B042C13263}"/>
                  </a:ext>
                </a:extLst>
              </p:cNvPr>
              <p:cNvSpPr txBox="1"/>
              <p:nvPr/>
            </p:nvSpPr>
            <p:spPr>
              <a:xfrm>
                <a:off x="1342678" y="3356992"/>
                <a:ext cx="432047" cy="215444"/>
              </a:xfrm>
              <a:prstGeom prst="rect">
                <a:avLst/>
              </a:prstGeom>
              <a:solidFill>
                <a:schemeClr val="bg1"/>
              </a:solidFill>
            </p:spPr>
            <p:txBody>
              <a:bodyPr wrap="square" rtlCol="0">
                <a:spAutoFit/>
              </a:bodyPr>
              <a:lstStyle/>
              <a:p>
                <a:r>
                  <a:rPr lang="es-AR" sz="800" b="1" dirty="0">
                    <a:latin typeface="Malgun Gothic" panose="020B0503020000020004" pitchFamily="34" charset="-127"/>
                    <a:ea typeface="Malgun Gothic" panose="020B0503020000020004" pitchFamily="34" charset="-127"/>
                    <a:cs typeface="Aharoni" panose="02010803020104030203" pitchFamily="2" charset="-79"/>
                  </a:rPr>
                  <a:t>2019</a:t>
                </a:r>
              </a:p>
            </p:txBody>
          </p:sp>
        </p:grpSp>
      </p:grpSp>
      <p:sp>
        <p:nvSpPr>
          <p:cNvPr id="14" name="56 Flecha derecha">
            <a:extLst>
              <a:ext uri="{FF2B5EF4-FFF2-40B4-BE49-F238E27FC236}">
                <a16:creationId xmlns:a16="http://schemas.microsoft.com/office/drawing/2014/main" id="{1580F22A-8AC1-992B-5483-FD4C9B3EC859}"/>
              </a:ext>
            </a:extLst>
          </p:cNvPr>
          <p:cNvSpPr/>
          <p:nvPr/>
        </p:nvSpPr>
        <p:spPr>
          <a:xfrm rot="393176">
            <a:off x="9199444" y="4737976"/>
            <a:ext cx="234901" cy="175252"/>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AR"/>
          </a:p>
        </p:txBody>
      </p:sp>
      <p:grpSp>
        <p:nvGrpSpPr>
          <p:cNvPr id="15" name="12 Grupo">
            <a:extLst>
              <a:ext uri="{FF2B5EF4-FFF2-40B4-BE49-F238E27FC236}">
                <a16:creationId xmlns:a16="http://schemas.microsoft.com/office/drawing/2014/main" id="{254ECBA4-CE79-2756-A006-8860C84E8E0D}"/>
              </a:ext>
            </a:extLst>
          </p:cNvPr>
          <p:cNvGrpSpPr/>
          <p:nvPr/>
        </p:nvGrpSpPr>
        <p:grpSpPr>
          <a:xfrm>
            <a:off x="4547034" y="4689140"/>
            <a:ext cx="6048672" cy="246221"/>
            <a:chOff x="4475026" y="4694947"/>
            <a:chExt cx="6048672" cy="246221"/>
          </a:xfrm>
        </p:grpSpPr>
        <p:sp>
          <p:nvSpPr>
            <p:cNvPr id="16" name="8 Rectángulo">
              <a:extLst>
                <a:ext uri="{FF2B5EF4-FFF2-40B4-BE49-F238E27FC236}">
                  <a16:creationId xmlns:a16="http://schemas.microsoft.com/office/drawing/2014/main" id="{2AFA1D8B-0E21-F5A4-294B-D71DEAB825FA}"/>
                </a:ext>
              </a:extLst>
            </p:cNvPr>
            <p:cNvSpPr/>
            <p:nvPr/>
          </p:nvSpPr>
          <p:spPr>
            <a:xfrm>
              <a:off x="4475026" y="4694947"/>
              <a:ext cx="6048672" cy="246221"/>
            </a:xfrm>
            <a:prstGeom prst="rect">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7" name="2 CuadroTexto">
              <a:extLst>
                <a:ext uri="{FF2B5EF4-FFF2-40B4-BE49-F238E27FC236}">
                  <a16:creationId xmlns:a16="http://schemas.microsoft.com/office/drawing/2014/main" id="{50E038F9-6777-129A-8C7A-24AE66B33A10}"/>
                </a:ext>
              </a:extLst>
            </p:cNvPr>
            <p:cNvSpPr txBox="1"/>
            <p:nvPr/>
          </p:nvSpPr>
          <p:spPr>
            <a:xfrm>
              <a:off x="6563258" y="4694947"/>
              <a:ext cx="675185" cy="246221"/>
            </a:xfrm>
            <a:prstGeom prst="rect">
              <a:avLst/>
            </a:prstGeom>
            <a:solidFill>
              <a:srgbClr val="F7F7F7"/>
            </a:solidFill>
          </p:spPr>
          <p:txBody>
            <a:bodyPr wrap="none" rtlCol="0">
              <a:spAutoFit/>
            </a:bodyPr>
            <a:lstStyle/>
            <a:p>
              <a:r>
                <a:rPr lang="es-AR" sz="1000" b="1" dirty="0">
                  <a:latin typeface="Arial" panose="020B0604020202020204" pitchFamily="34" charset="0"/>
                  <a:cs typeface="Arial" panose="020B0604020202020204" pitchFamily="34" charset="0"/>
                </a:rPr>
                <a:t>Cerrado</a:t>
              </a:r>
            </a:p>
          </p:txBody>
        </p:sp>
        <p:pic>
          <p:nvPicPr>
            <p:cNvPr id="18" name="Picture 2">
              <a:extLst>
                <a:ext uri="{FF2B5EF4-FFF2-40B4-BE49-F238E27FC236}">
                  <a16:creationId xmlns:a16="http://schemas.microsoft.com/office/drawing/2014/main" id="{E006CB04-2DC4-B87B-A7E1-CD3E9F5F75FD}"/>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76198" t="69540" r="22271" b="28703"/>
            <a:stretch/>
          </p:blipFill>
          <p:spPr bwMode="auto">
            <a:xfrm>
              <a:off x="9371570" y="4725144"/>
              <a:ext cx="279795" cy="1805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9" name="60 Flecha derecha">
            <a:extLst>
              <a:ext uri="{FF2B5EF4-FFF2-40B4-BE49-F238E27FC236}">
                <a16:creationId xmlns:a16="http://schemas.microsoft.com/office/drawing/2014/main" id="{34901A9F-0628-7D3D-E2D5-B693BA4949E0}"/>
              </a:ext>
            </a:extLst>
          </p:cNvPr>
          <p:cNvSpPr/>
          <p:nvPr/>
        </p:nvSpPr>
        <p:spPr>
          <a:xfrm rot="393176">
            <a:off x="9199444" y="4717080"/>
            <a:ext cx="234901" cy="175252"/>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AR"/>
          </a:p>
        </p:txBody>
      </p:sp>
      <p:grpSp>
        <p:nvGrpSpPr>
          <p:cNvPr id="20" name="20 Grupo">
            <a:extLst>
              <a:ext uri="{FF2B5EF4-FFF2-40B4-BE49-F238E27FC236}">
                <a16:creationId xmlns:a16="http://schemas.microsoft.com/office/drawing/2014/main" id="{FA77B766-7B8A-7B71-A463-AC8C7F6B100F}"/>
              </a:ext>
            </a:extLst>
          </p:cNvPr>
          <p:cNvGrpSpPr/>
          <p:nvPr/>
        </p:nvGrpSpPr>
        <p:grpSpPr>
          <a:xfrm>
            <a:off x="46534" y="939019"/>
            <a:ext cx="11178168" cy="5298293"/>
            <a:chOff x="10530" y="908720"/>
            <a:chExt cx="11178168" cy="5298293"/>
          </a:xfrm>
        </p:grpSpPr>
        <p:pic>
          <p:nvPicPr>
            <p:cNvPr id="21" name="Picture 3">
              <a:extLst>
                <a:ext uri="{FF2B5EF4-FFF2-40B4-BE49-F238E27FC236}">
                  <a16:creationId xmlns:a16="http://schemas.microsoft.com/office/drawing/2014/main" id="{98136787-FFEB-EA04-DE08-B575701383B3}"/>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86" t="11416" r="986" b="5223"/>
            <a:stretch/>
          </p:blipFill>
          <p:spPr bwMode="auto">
            <a:xfrm>
              <a:off x="10530" y="908720"/>
              <a:ext cx="11178168" cy="52982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62 Flecha derecha">
              <a:extLst>
                <a:ext uri="{FF2B5EF4-FFF2-40B4-BE49-F238E27FC236}">
                  <a16:creationId xmlns:a16="http://schemas.microsoft.com/office/drawing/2014/main" id="{8597FD22-A1D5-E8B7-66AF-8E17DCD1727A}"/>
                </a:ext>
              </a:extLst>
            </p:cNvPr>
            <p:cNvSpPr/>
            <p:nvPr/>
          </p:nvSpPr>
          <p:spPr>
            <a:xfrm>
              <a:off x="118542" y="2132856"/>
              <a:ext cx="144016" cy="144016"/>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AR"/>
            </a:p>
          </p:txBody>
        </p:sp>
      </p:grpSp>
      <p:sp>
        <p:nvSpPr>
          <p:cNvPr id="23" name="2 Marcador de pie de página">
            <a:extLst>
              <a:ext uri="{FF2B5EF4-FFF2-40B4-BE49-F238E27FC236}">
                <a16:creationId xmlns:a16="http://schemas.microsoft.com/office/drawing/2014/main" id="{AE507699-0C91-BA78-E7F2-4B8B7E13B482}"/>
              </a:ext>
            </a:extLst>
          </p:cNvPr>
          <p:cNvSpPr txBox="1">
            <a:spLocks/>
          </p:cNvSpPr>
          <p:nvPr/>
        </p:nvSpPr>
        <p:spPr>
          <a:xfrm>
            <a:off x="4962514" y="6392079"/>
            <a:ext cx="2346417" cy="340147"/>
          </a:xfrm>
          <a:prstGeom prst="rect">
            <a:avLst/>
          </a:prstGeom>
          <a:ln>
            <a:noFill/>
          </a:ln>
        </p:spPr>
        <p:txBody>
          <a:bodyPr vert="horz" lIns="91440" tIns="45720" rIns="91440" bIns="45720" rtlCol="0" anchor="ctr"/>
          <a:lstStyle>
            <a:defPPr>
              <a:defRPr lang="es-AR"/>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AR" sz="1000" dirty="0">
                <a:solidFill>
                  <a:schemeClr val="bg1"/>
                </a:solidFill>
                <a:latin typeface="Arial Black" panose="020B0A04020102020204" pitchFamily="34" charset="0"/>
                <a:cs typeface="Arial" panose="020B0604020202020204" pitchFamily="34" charset="0"/>
              </a:rPr>
              <a:t>MINISTERIO  </a:t>
            </a:r>
          </a:p>
          <a:p>
            <a:r>
              <a:rPr lang="es-AR" sz="1000" dirty="0">
                <a:solidFill>
                  <a:schemeClr val="bg1"/>
                </a:solidFill>
                <a:latin typeface="Arial Black" panose="020B0A04020102020204" pitchFamily="34" charset="0"/>
                <a:cs typeface="Arial" panose="020B0604020202020204" pitchFamily="34" charset="0"/>
              </a:rPr>
              <a:t>DE  ECONOMÍA</a:t>
            </a:r>
            <a:endParaRPr lang="en-US" sz="1000" dirty="0">
              <a:solidFill>
                <a:schemeClr val="bg1"/>
              </a:solidFill>
              <a:latin typeface="Arial Black" panose="020B0A04020102020204" pitchFamily="34" charset="0"/>
              <a:cs typeface="Arial" panose="020B0604020202020204" pitchFamily="34" charset="0"/>
            </a:endParaRPr>
          </a:p>
        </p:txBody>
      </p:sp>
      <p:grpSp>
        <p:nvGrpSpPr>
          <p:cNvPr id="24" name="21 Grupo">
            <a:extLst>
              <a:ext uri="{FF2B5EF4-FFF2-40B4-BE49-F238E27FC236}">
                <a16:creationId xmlns:a16="http://schemas.microsoft.com/office/drawing/2014/main" id="{27FCC202-2C3A-0465-E802-CD904AD25A15}"/>
              </a:ext>
            </a:extLst>
          </p:cNvPr>
          <p:cNvGrpSpPr/>
          <p:nvPr/>
        </p:nvGrpSpPr>
        <p:grpSpPr>
          <a:xfrm>
            <a:off x="37065" y="908720"/>
            <a:ext cx="11926793" cy="5819793"/>
            <a:chOff x="37065" y="908720"/>
            <a:chExt cx="11926793" cy="5819793"/>
          </a:xfrm>
        </p:grpSpPr>
        <p:grpSp>
          <p:nvGrpSpPr>
            <p:cNvPr id="25" name="3 Grupo">
              <a:extLst>
                <a:ext uri="{FF2B5EF4-FFF2-40B4-BE49-F238E27FC236}">
                  <a16:creationId xmlns:a16="http://schemas.microsoft.com/office/drawing/2014/main" id="{63100D5F-A8CB-69B7-92FD-48E79D7A95E6}"/>
                </a:ext>
              </a:extLst>
            </p:cNvPr>
            <p:cNvGrpSpPr/>
            <p:nvPr/>
          </p:nvGrpSpPr>
          <p:grpSpPr>
            <a:xfrm>
              <a:off x="37065" y="908720"/>
              <a:ext cx="11926793" cy="5819793"/>
              <a:chOff x="37065" y="908720"/>
              <a:chExt cx="11926793" cy="5819793"/>
            </a:xfrm>
          </p:grpSpPr>
          <p:pic>
            <p:nvPicPr>
              <p:cNvPr id="27" name="Picture 2">
                <a:extLst>
                  <a:ext uri="{FF2B5EF4-FFF2-40B4-BE49-F238E27FC236}">
                    <a16:creationId xmlns:a16="http://schemas.microsoft.com/office/drawing/2014/main" id="{A273DE54-0D4D-0F4E-534C-72139E27F1D0}"/>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104" t="10825" r="2279" b="4314"/>
              <a:stretch/>
            </p:blipFill>
            <p:spPr bwMode="auto">
              <a:xfrm>
                <a:off x="37065" y="908720"/>
                <a:ext cx="11926793" cy="58197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8" name="1 CuadroTexto">
                <a:extLst>
                  <a:ext uri="{FF2B5EF4-FFF2-40B4-BE49-F238E27FC236}">
                    <a16:creationId xmlns:a16="http://schemas.microsoft.com/office/drawing/2014/main" id="{DFC788DD-6519-7783-32A8-567D586D3874}"/>
                  </a:ext>
                </a:extLst>
              </p:cNvPr>
              <p:cNvSpPr txBox="1"/>
              <p:nvPr/>
            </p:nvSpPr>
            <p:spPr>
              <a:xfrm>
                <a:off x="874626" y="1799238"/>
                <a:ext cx="712420" cy="261610"/>
              </a:xfrm>
              <a:prstGeom prst="rect">
                <a:avLst/>
              </a:prstGeom>
              <a:solidFill>
                <a:schemeClr val="bg1">
                  <a:lumMod val="50000"/>
                </a:schemeClr>
              </a:solidFill>
              <a:ln>
                <a:noFill/>
              </a:ln>
            </p:spPr>
            <p:txBody>
              <a:bodyPr wrap="square" rtlCol="0">
                <a:spAutoFit/>
              </a:bodyPr>
              <a:lstStyle/>
              <a:p>
                <a:r>
                  <a:rPr lang="es-AR" sz="1100" dirty="0">
                    <a:solidFill>
                      <a:schemeClr val="tx1">
                        <a:lumMod val="75000"/>
                        <a:lumOff val="25000"/>
                      </a:schemeClr>
                    </a:solidFill>
                  </a:rPr>
                  <a:t>2024</a:t>
                </a:r>
              </a:p>
            </p:txBody>
          </p:sp>
        </p:grpSp>
        <p:sp>
          <p:nvSpPr>
            <p:cNvPr id="26" name="46 CuadroTexto">
              <a:extLst>
                <a:ext uri="{FF2B5EF4-FFF2-40B4-BE49-F238E27FC236}">
                  <a16:creationId xmlns:a16="http://schemas.microsoft.com/office/drawing/2014/main" id="{2F32242F-D47D-2858-432D-B7309609518F}"/>
                </a:ext>
              </a:extLst>
            </p:cNvPr>
            <p:cNvSpPr txBox="1"/>
            <p:nvPr/>
          </p:nvSpPr>
          <p:spPr>
            <a:xfrm>
              <a:off x="3358902" y="3913021"/>
              <a:ext cx="1562528" cy="200055"/>
            </a:xfrm>
            <a:prstGeom prst="rect">
              <a:avLst/>
            </a:prstGeom>
            <a:solidFill>
              <a:schemeClr val="bg1"/>
            </a:solidFill>
            <a:ln>
              <a:noFill/>
            </a:ln>
          </p:spPr>
          <p:txBody>
            <a:bodyPr wrap="square" rtlCol="0">
              <a:spAutoFit/>
            </a:bodyPr>
            <a:lstStyle/>
            <a:p>
              <a:r>
                <a:rPr lang="es-AR" sz="700" dirty="0"/>
                <a:t>IF-2024-08942262-APN-DPYCP#MJ</a:t>
              </a:r>
            </a:p>
          </p:txBody>
        </p:sp>
      </p:grpSp>
      <p:sp>
        <p:nvSpPr>
          <p:cNvPr id="29" name="47 Elipse">
            <a:extLst>
              <a:ext uri="{FF2B5EF4-FFF2-40B4-BE49-F238E27FC236}">
                <a16:creationId xmlns:a16="http://schemas.microsoft.com/office/drawing/2014/main" id="{BFE63E8E-AE7A-E5E8-5A72-72E9335FB005}"/>
              </a:ext>
            </a:extLst>
          </p:cNvPr>
          <p:cNvSpPr/>
          <p:nvPr/>
        </p:nvSpPr>
        <p:spPr>
          <a:xfrm>
            <a:off x="3178882" y="3818616"/>
            <a:ext cx="1836204" cy="349857"/>
          </a:xfrm>
          <a:prstGeom prst="ellipse">
            <a:avLst/>
          </a:prstGeom>
          <a:noFill/>
          <a:ln w="38100"/>
        </p:spPr>
        <p:style>
          <a:lnRef idx="2">
            <a:schemeClr val="accent2"/>
          </a:lnRef>
          <a:fillRef idx="1">
            <a:schemeClr val="lt1"/>
          </a:fillRef>
          <a:effectRef idx="0">
            <a:schemeClr val="accent2"/>
          </a:effectRef>
          <a:fontRef idx="minor">
            <a:schemeClr val="dk1"/>
          </a:fontRef>
        </p:style>
        <p:txBody>
          <a:bodyPr rtlCol="0" anchor="ctr"/>
          <a:lstStyle/>
          <a:p>
            <a:pPr algn="ctr"/>
            <a:endParaRPr lang="es-AR" dirty="0"/>
          </a:p>
        </p:txBody>
      </p:sp>
      <p:sp>
        <p:nvSpPr>
          <p:cNvPr id="30" name="64 Flecha derecha">
            <a:extLst>
              <a:ext uri="{FF2B5EF4-FFF2-40B4-BE49-F238E27FC236}">
                <a16:creationId xmlns:a16="http://schemas.microsoft.com/office/drawing/2014/main" id="{50914126-8EDB-968E-B6E8-115ACF8C8C3D}"/>
              </a:ext>
            </a:extLst>
          </p:cNvPr>
          <p:cNvSpPr/>
          <p:nvPr/>
        </p:nvSpPr>
        <p:spPr>
          <a:xfrm>
            <a:off x="8003418" y="3921536"/>
            <a:ext cx="144016" cy="144016"/>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AR"/>
          </a:p>
        </p:txBody>
      </p:sp>
      <p:sp>
        <p:nvSpPr>
          <p:cNvPr id="31" name="25 CuadroTexto">
            <a:extLst>
              <a:ext uri="{FF2B5EF4-FFF2-40B4-BE49-F238E27FC236}">
                <a16:creationId xmlns:a16="http://schemas.microsoft.com/office/drawing/2014/main" id="{60A8BC94-EFC1-7B3E-7644-0996952A47A5}"/>
              </a:ext>
            </a:extLst>
          </p:cNvPr>
          <p:cNvSpPr txBox="1"/>
          <p:nvPr/>
        </p:nvSpPr>
        <p:spPr>
          <a:xfrm>
            <a:off x="7895406" y="4041068"/>
            <a:ext cx="864096" cy="215444"/>
          </a:xfrm>
          <a:prstGeom prst="rect">
            <a:avLst/>
          </a:prstGeom>
          <a:noFill/>
        </p:spPr>
        <p:txBody>
          <a:bodyPr wrap="square" rtlCol="0">
            <a:spAutoFit/>
          </a:bodyPr>
          <a:lstStyle/>
          <a:p>
            <a:r>
              <a:rPr lang="es-AR" sz="800" dirty="0">
                <a:solidFill>
                  <a:schemeClr val="accent6"/>
                </a:solidFill>
              </a:rPr>
              <a:t>Para descargar</a:t>
            </a:r>
          </a:p>
        </p:txBody>
      </p:sp>
      <p:grpSp>
        <p:nvGrpSpPr>
          <p:cNvPr id="34" name="Grupo 33">
            <a:extLst>
              <a:ext uri="{FF2B5EF4-FFF2-40B4-BE49-F238E27FC236}">
                <a16:creationId xmlns:a16="http://schemas.microsoft.com/office/drawing/2014/main" id="{B171B296-99DF-4853-D779-B806E31D0728}"/>
              </a:ext>
            </a:extLst>
          </p:cNvPr>
          <p:cNvGrpSpPr/>
          <p:nvPr/>
        </p:nvGrpSpPr>
        <p:grpSpPr>
          <a:xfrm>
            <a:off x="713682" y="3670378"/>
            <a:ext cx="2418683" cy="646331"/>
            <a:chOff x="713682" y="3670378"/>
            <a:chExt cx="2418683" cy="646331"/>
          </a:xfrm>
        </p:grpSpPr>
        <p:sp>
          <p:nvSpPr>
            <p:cNvPr id="32" name="52 Rectángulo">
              <a:extLst>
                <a:ext uri="{FF2B5EF4-FFF2-40B4-BE49-F238E27FC236}">
                  <a16:creationId xmlns:a16="http://schemas.microsoft.com/office/drawing/2014/main" id="{29713845-DF18-3828-9624-4CD43A56DD45}"/>
                </a:ext>
              </a:extLst>
            </p:cNvPr>
            <p:cNvSpPr/>
            <p:nvPr/>
          </p:nvSpPr>
          <p:spPr>
            <a:xfrm>
              <a:off x="713682" y="3670378"/>
              <a:ext cx="2108673" cy="646331"/>
            </a:xfrm>
            <a:prstGeom prst="rect">
              <a:avLst/>
            </a:prstGeom>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ctr"/>
              <a:r>
                <a:rPr lang="es-ES" sz="1200" b="1" dirty="0" err="1">
                  <a:ln w="10541" cmpd="sng">
                    <a:solidFill>
                      <a:schemeClr val="tx2"/>
                    </a:solidFill>
                    <a:prstDash val="solid"/>
                  </a:ln>
                  <a:solidFill>
                    <a:schemeClr val="tx2"/>
                  </a:solidFill>
                </a:rPr>
                <a:t>iFGRAF</a:t>
              </a:r>
              <a:r>
                <a:rPr lang="es-ES" sz="1200" b="1" dirty="0">
                  <a:ln w="10541" cmpd="sng">
                    <a:solidFill>
                      <a:schemeClr val="tx2"/>
                    </a:solidFill>
                    <a:prstDash val="solid"/>
                  </a:ln>
                  <a:solidFill>
                    <a:schemeClr val="tx2"/>
                  </a:solidFill>
                </a:rPr>
                <a:t> bajado de Módulo Registro Contable de SIENA CON EXCEL EMBEBIDO</a:t>
              </a:r>
              <a:endParaRPr lang="es-ES" sz="1200" b="1" cap="none" spc="0" dirty="0">
                <a:ln w="10541" cmpd="sng">
                  <a:solidFill>
                    <a:schemeClr val="tx2"/>
                  </a:solidFill>
                  <a:prstDash val="solid"/>
                </a:ln>
                <a:solidFill>
                  <a:schemeClr val="tx2"/>
                </a:solidFill>
                <a:effectLst/>
              </a:endParaRPr>
            </a:p>
          </p:txBody>
        </p:sp>
        <p:sp>
          <p:nvSpPr>
            <p:cNvPr id="33" name="Flecha: a la derecha 32">
              <a:extLst>
                <a:ext uri="{FF2B5EF4-FFF2-40B4-BE49-F238E27FC236}">
                  <a16:creationId xmlns:a16="http://schemas.microsoft.com/office/drawing/2014/main" id="{CEE24BCC-1F43-4AE9-B047-E4D4F2C1CF1B}"/>
                </a:ext>
              </a:extLst>
            </p:cNvPr>
            <p:cNvSpPr/>
            <p:nvPr/>
          </p:nvSpPr>
          <p:spPr>
            <a:xfrm>
              <a:off x="2831824" y="3807265"/>
              <a:ext cx="300541" cy="3481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grpSp>
    </p:spTree>
    <p:extLst>
      <p:ext uri="{BB962C8B-B14F-4D97-AF65-F5344CB8AC3E}">
        <p14:creationId xmlns:p14="http://schemas.microsoft.com/office/powerpoint/2010/main" val="1266225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2 Grupo">
            <a:extLst>
              <a:ext uri="{FF2B5EF4-FFF2-40B4-BE49-F238E27FC236}">
                <a16:creationId xmlns:a16="http://schemas.microsoft.com/office/drawing/2014/main" id="{FCA73AAE-E034-C299-7907-797B7FE0D9B9}"/>
              </a:ext>
            </a:extLst>
          </p:cNvPr>
          <p:cNvGrpSpPr/>
          <p:nvPr/>
        </p:nvGrpSpPr>
        <p:grpSpPr>
          <a:xfrm>
            <a:off x="5087094" y="1161978"/>
            <a:ext cx="1967600" cy="722723"/>
            <a:chOff x="2062758" y="1161976"/>
            <a:chExt cx="1967600" cy="722723"/>
          </a:xfrm>
        </p:grpSpPr>
        <p:pic>
          <p:nvPicPr>
            <p:cNvPr id="3" name="60 Imagen">
              <a:extLst>
                <a:ext uri="{FF2B5EF4-FFF2-40B4-BE49-F238E27FC236}">
                  <a16:creationId xmlns:a16="http://schemas.microsoft.com/office/drawing/2014/main" id="{5AA2FA79-31AD-37C6-35B8-A6AA41B22EC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2157" t="4479" r="4144" b="10039"/>
            <a:stretch/>
          </p:blipFill>
          <p:spPr>
            <a:xfrm>
              <a:off x="2062758" y="1161976"/>
              <a:ext cx="693404" cy="722723"/>
            </a:xfrm>
            <a:prstGeom prst="rect">
              <a:avLst/>
            </a:prstGeom>
          </p:spPr>
        </p:pic>
        <p:sp>
          <p:nvSpPr>
            <p:cNvPr id="4" name="61 Rectángulo">
              <a:extLst>
                <a:ext uri="{FF2B5EF4-FFF2-40B4-BE49-F238E27FC236}">
                  <a16:creationId xmlns:a16="http://schemas.microsoft.com/office/drawing/2014/main" id="{602964EC-46EB-398D-9544-D2808D6465FE}"/>
                </a:ext>
              </a:extLst>
            </p:cNvPr>
            <p:cNvSpPr/>
            <p:nvPr/>
          </p:nvSpPr>
          <p:spPr>
            <a:xfrm>
              <a:off x="2638822" y="1204969"/>
              <a:ext cx="1391536" cy="369332"/>
            </a:xfrm>
            <a:prstGeom prst="rect">
              <a:avLst/>
            </a:prstGeom>
          </p:spPr>
          <p:txBody>
            <a:bodyPr wrap="square">
              <a:spAutoFit/>
            </a:bodyPr>
            <a:lstStyle/>
            <a:p>
              <a:pPr algn="ctr"/>
              <a:r>
                <a:rPr lang="es-ES" b="1" dirty="0">
                  <a:ln w="11430"/>
                  <a:solidFill>
                    <a:schemeClr val="tx2"/>
                  </a:solidFill>
                  <a:effectLst>
                    <a:outerShdw blurRad="50800" dist="39000" dir="5460000" algn="tl">
                      <a:srgbClr val="000000">
                        <a:alpha val="38000"/>
                      </a:srgbClr>
                    </a:outerShdw>
                  </a:effectLst>
                </a:rPr>
                <a:t> </a:t>
              </a:r>
              <a:r>
                <a:rPr lang="es-ES" sz="1600" b="1" dirty="0">
                  <a:ln w="11430"/>
                  <a:solidFill>
                    <a:schemeClr val="tx2"/>
                  </a:solidFill>
                  <a:effectLst>
                    <a:outerShdw blurRad="50800" dist="39000" dir="5460000" algn="tl">
                      <a:srgbClr val="000000">
                        <a:alpha val="38000"/>
                      </a:srgbClr>
                    </a:outerShdw>
                  </a:effectLst>
                </a:rPr>
                <a:t>Cuadro 4,4</a:t>
              </a:r>
              <a:endParaRPr lang="es-AR" sz="1600" dirty="0">
                <a:solidFill>
                  <a:schemeClr val="tx2"/>
                </a:solidFill>
              </a:endParaRPr>
            </a:p>
          </p:txBody>
        </p:sp>
      </p:grpSp>
      <p:pic>
        <p:nvPicPr>
          <p:cNvPr id="5" name="Picture 4">
            <a:extLst>
              <a:ext uri="{FF2B5EF4-FFF2-40B4-BE49-F238E27FC236}">
                <a16:creationId xmlns:a16="http://schemas.microsoft.com/office/drawing/2014/main" id="{9DD19055-C2CD-A138-22E2-AF632BAA2B9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92" t="19382" r="1795" b="50988"/>
          <a:stretch/>
        </p:blipFill>
        <p:spPr bwMode="auto">
          <a:xfrm>
            <a:off x="118542" y="2321820"/>
            <a:ext cx="10677164" cy="20181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1" name="Grupo 10">
            <a:extLst>
              <a:ext uri="{FF2B5EF4-FFF2-40B4-BE49-F238E27FC236}">
                <a16:creationId xmlns:a16="http://schemas.microsoft.com/office/drawing/2014/main" id="{2A1E1760-42D6-9715-FAF1-2F5CA49A2B90}"/>
              </a:ext>
            </a:extLst>
          </p:cNvPr>
          <p:cNvGrpSpPr/>
          <p:nvPr/>
        </p:nvGrpSpPr>
        <p:grpSpPr>
          <a:xfrm>
            <a:off x="174527" y="2338287"/>
            <a:ext cx="10621180" cy="730673"/>
            <a:chOff x="174526" y="2338287"/>
            <a:chExt cx="11944271" cy="658665"/>
          </a:xfrm>
        </p:grpSpPr>
        <p:grpSp>
          <p:nvGrpSpPr>
            <p:cNvPr id="6" name="4 Grupo">
              <a:extLst>
                <a:ext uri="{FF2B5EF4-FFF2-40B4-BE49-F238E27FC236}">
                  <a16:creationId xmlns:a16="http://schemas.microsoft.com/office/drawing/2014/main" id="{9050056F-803C-74BD-2EA3-AA92CC11C76D}"/>
                </a:ext>
              </a:extLst>
            </p:cNvPr>
            <p:cNvGrpSpPr/>
            <p:nvPr/>
          </p:nvGrpSpPr>
          <p:grpSpPr>
            <a:xfrm>
              <a:off x="174526" y="2338287"/>
              <a:ext cx="11944271" cy="658665"/>
              <a:chOff x="118542" y="2338287"/>
              <a:chExt cx="11944271" cy="658665"/>
            </a:xfrm>
          </p:grpSpPr>
          <p:pic>
            <p:nvPicPr>
              <p:cNvPr id="7" name="Picture 2">
                <a:extLst>
                  <a:ext uri="{FF2B5EF4-FFF2-40B4-BE49-F238E27FC236}">
                    <a16:creationId xmlns:a16="http://schemas.microsoft.com/office/drawing/2014/main" id="{5353BB0B-45CC-F9AF-14DC-5E1385FA7808}"/>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564" t="22213" r="4048" b="71111"/>
              <a:stretch/>
            </p:blipFill>
            <p:spPr bwMode="auto">
              <a:xfrm>
                <a:off x="118542" y="2338287"/>
                <a:ext cx="11944271" cy="658665"/>
              </a:xfrm>
              <a:prstGeom prst="rect">
                <a:avLst/>
              </a:prstGeom>
              <a:ln w="57150">
                <a:noFill/>
                <a:miter lim="800000"/>
                <a:headEnd/>
                <a:tailEnd/>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8" name="3 CuadroTexto">
                <a:extLst>
                  <a:ext uri="{FF2B5EF4-FFF2-40B4-BE49-F238E27FC236}">
                    <a16:creationId xmlns:a16="http://schemas.microsoft.com/office/drawing/2014/main" id="{794DAD00-1804-3272-A26A-901AFDE58F0C}"/>
                  </a:ext>
                </a:extLst>
              </p:cNvPr>
              <p:cNvSpPr txBox="1"/>
              <p:nvPr/>
            </p:nvSpPr>
            <p:spPr>
              <a:xfrm>
                <a:off x="4507184" y="2559897"/>
                <a:ext cx="2554773" cy="194212"/>
              </a:xfrm>
              <a:prstGeom prst="rect">
                <a:avLst/>
              </a:prstGeom>
              <a:solidFill>
                <a:schemeClr val="bg1"/>
              </a:solidFill>
              <a:ln>
                <a:noFill/>
              </a:ln>
            </p:spPr>
            <p:txBody>
              <a:bodyPr wrap="none" rtlCol="0">
                <a:spAutoFit/>
              </a:bodyPr>
              <a:lstStyle/>
              <a:p>
                <a:r>
                  <a:rPr lang="es-AR" sz="800" b="1" dirty="0">
                    <a:solidFill>
                      <a:schemeClr val="tx1">
                        <a:lumMod val="50000"/>
                        <a:lumOff val="50000"/>
                      </a:schemeClr>
                    </a:solidFill>
                    <a:latin typeface="Arial Narrow" panose="020B0606020202030204" pitchFamily="34" charset="0"/>
                  </a:rPr>
                  <a:t>EXISTENCIA DE BIENES INMUEBLES AL 31/12/2024</a:t>
                </a:r>
              </a:p>
            </p:txBody>
          </p:sp>
        </p:grpSp>
        <p:sp>
          <p:nvSpPr>
            <p:cNvPr id="9" name="1 Elipse">
              <a:extLst>
                <a:ext uri="{FF2B5EF4-FFF2-40B4-BE49-F238E27FC236}">
                  <a16:creationId xmlns:a16="http://schemas.microsoft.com/office/drawing/2014/main" id="{4ADA3BFC-BC8A-6D49-4A8D-98627A9CE1F5}"/>
                </a:ext>
              </a:extLst>
            </p:cNvPr>
            <p:cNvSpPr/>
            <p:nvPr/>
          </p:nvSpPr>
          <p:spPr>
            <a:xfrm>
              <a:off x="9576829" y="2492896"/>
              <a:ext cx="1218877" cy="324036"/>
            </a:xfrm>
            <a:prstGeom prst="ellipse">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grpSp>
      <p:sp>
        <p:nvSpPr>
          <p:cNvPr id="10" name="5 CuadroTexto">
            <a:extLst>
              <a:ext uri="{FF2B5EF4-FFF2-40B4-BE49-F238E27FC236}">
                <a16:creationId xmlns:a16="http://schemas.microsoft.com/office/drawing/2014/main" id="{D10EF13B-D043-EE07-8B80-CC9A5B6A42F1}"/>
              </a:ext>
            </a:extLst>
          </p:cNvPr>
          <p:cNvSpPr txBox="1"/>
          <p:nvPr/>
        </p:nvSpPr>
        <p:spPr>
          <a:xfrm>
            <a:off x="8208677" y="1654223"/>
            <a:ext cx="2736304" cy="369332"/>
          </a:xfrm>
          <a:prstGeom prst="rect">
            <a:avLst/>
          </a:prstGeom>
          <a:noFill/>
        </p:spPr>
        <p:txBody>
          <a:bodyPr wrap="square" rtlCol="0">
            <a:spAutoFit/>
          </a:bodyPr>
          <a:lstStyle/>
          <a:p>
            <a:r>
              <a:rPr lang="es-AR" dirty="0">
                <a:solidFill>
                  <a:schemeClr val="tx2"/>
                </a:solidFill>
              </a:rPr>
              <a:t>Verificar que este cerrado</a:t>
            </a:r>
          </a:p>
        </p:txBody>
      </p:sp>
    </p:spTree>
    <p:extLst>
      <p:ext uri="{BB962C8B-B14F-4D97-AF65-F5344CB8AC3E}">
        <p14:creationId xmlns:p14="http://schemas.microsoft.com/office/powerpoint/2010/main" val="372475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9DBA9A-48EA-A2E5-CB05-DC6477984270}"/>
            </a:ext>
          </a:extLst>
        </p:cNvPr>
        <p:cNvGrpSpPr/>
        <p:nvPr/>
      </p:nvGrpSpPr>
      <p:grpSpPr>
        <a:xfrm>
          <a:off x="0" y="0"/>
          <a:ext cx="0" cy="0"/>
          <a:chOff x="0" y="0"/>
          <a:chExt cx="0" cy="0"/>
        </a:xfrm>
      </p:grpSpPr>
      <p:pic>
        <p:nvPicPr>
          <p:cNvPr id="2" name="Gráfico 1">
            <a:extLst>
              <a:ext uri="{FF2B5EF4-FFF2-40B4-BE49-F238E27FC236}">
                <a16:creationId xmlns:a16="http://schemas.microsoft.com/office/drawing/2014/main" id="{2BED0143-6724-3AA7-55C5-C3B8A4912E5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520435" y="283717"/>
            <a:ext cx="612377" cy="552995"/>
          </a:xfrm>
          <a:prstGeom prst="rect">
            <a:avLst/>
          </a:prstGeom>
        </p:spPr>
      </p:pic>
      <p:sp>
        <p:nvSpPr>
          <p:cNvPr id="3" name="2 Marcador de pie de página">
            <a:extLst>
              <a:ext uri="{FF2B5EF4-FFF2-40B4-BE49-F238E27FC236}">
                <a16:creationId xmlns:a16="http://schemas.microsoft.com/office/drawing/2014/main" id="{D1800B9E-F3B1-B117-CB20-38A07D2D485B}"/>
              </a:ext>
            </a:extLst>
          </p:cNvPr>
          <p:cNvSpPr txBox="1">
            <a:spLocks/>
          </p:cNvSpPr>
          <p:nvPr/>
        </p:nvSpPr>
        <p:spPr>
          <a:xfrm>
            <a:off x="487000" y="2276872"/>
            <a:ext cx="10001974" cy="998882"/>
          </a:xfrm>
          <a:prstGeom prst="rect">
            <a:avLst/>
          </a:prstGeom>
          <a:ln>
            <a:noFill/>
          </a:ln>
        </p:spPr>
        <p:txBody>
          <a:bodyPr vert="horz" lIns="91440" tIns="45720" rIns="91440" bIns="45720"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defPPr>
              <a:defRPr lang="es-AR"/>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5000" b="1" kern="1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Bookman Old Style"/>
              </a:rPr>
              <a:t>BIENESCGN@MECON.GOV.AR</a:t>
            </a:r>
          </a:p>
        </p:txBody>
      </p:sp>
      <p:sp>
        <p:nvSpPr>
          <p:cNvPr id="4" name="Text Box 21">
            <a:extLst>
              <a:ext uri="{FF2B5EF4-FFF2-40B4-BE49-F238E27FC236}">
                <a16:creationId xmlns:a16="http://schemas.microsoft.com/office/drawing/2014/main" id="{DB1A3276-EE51-19FB-D48B-63A3AB262445}"/>
              </a:ext>
            </a:extLst>
          </p:cNvPr>
          <p:cNvSpPr txBox="1">
            <a:spLocks noChangeArrowheads="1"/>
          </p:cNvSpPr>
          <p:nvPr/>
        </p:nvSpPr>
        <p:spPr bwMode="auto">
          <a:xfrm>
            <a:off x="355237" y="3789040"/>
            <a:ext cx="10127974"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eaLnBrk="0" hangingPunct="0">
              <a:spcBef>
                <a:spcPct val="20000"/>
              </a:spcBef>
              <a:buSzPct val="85000"/>
              <a:buBlip>
                <a:blip r:embed="rId4"/>
              </a:buBlip>
              <a:defRPr sz="3200">
                <a:solidFill>
                  <a:schemeClr val="tx1"/>
                </a:solidFill>
                <a:latin typeface="Arial" charset="0"/>
              </a:defRPr>
            </a:lvl1pPr>
            <a:lvl2pPr marL="742950" indent="-285750" algn="l" eaLnBrk="0" hangingPunct="0">
              <a:spcBef>
                <a:spcPct val="20000"/>
              </a:spcBef>
              <a:buClr>
                <a:schemeClr val="tx2"/>
              </a:buClr>
              <a:buSzPct val="70000"/>
              <a:buFont typeface="Wingdings" pitchFamily="2" charset="2"/>
              <a:buChar char="l"/>
              <a:defRPr sz="2800">
                <a:solidFill>
                  <a:schemeClr val="tx1"/>
                </a:solidFill>
                <a:latin typeface="Arial" charset="0"/>
              </a:defRPr>
            </a:lvl2pPr>
            <a:lvl3pPr marL="1143000" indent="-228600" algn="l" eaLnBrk="0" hangingPunct="0">
              <a:spcBef>
                <a:spcPct val="20000"/>
              </a:spcBef>
              <a:buClr>
                <a:schemeClr val="hlink"/>
              </a:buClr>
              <a:buSzPct val="65000"/>
              <a:buFont typeface="Wingdings" pitchFamily="2" charset="2"/>
              <a:buChar char="l"/>
              <a:defRPr sz="2400">
                <a:solidFill>
                  <a:schemeClr val="tx1"/>
                </a:solidFill>
                <a:latin typeface="Arial" charset="0"/>
              </a:defRPr>
            </a:lvl3pPr>
            <a:lvl4pPr marL="1600200" indent="-228600" algn="l" eaLnBrk="0" hangingPunct="0">
              <a:spcBef>
                <a:spcPct val="20000"/>
              </a:spcBef>
              <a:buClr>
                <a:schemeClr val="accent1"/>
              </a:buClr>
              <a:buSzPct val="60000"/>
              <a:buFont typeface="Wingdings" pitchFamily="2" charset="2"/>
              <a:buChar char="l"/>
              <a:defRPr sz="2000">
                <a:solidFill>
                  <a:schemeClr val="tx1"/>
                </a:solidFill>
                <a:latin typeface="Arial" charset="0"/>
              </a:defRPr>
            </a:lvl4pPr>
            <a:lvl5pPr marL="2057400" indent="-228600" algn="l" eaLnBrk="0" hangingPunct="0">
              <a:spcBef>
                <a:spcPct val="20000"/>
              </a:spcBef>
              <a:buClr>
                <a:schemeClr val="accent2"/>
              </a:buClr>
              <a:buSzPct val="60000"/>
              <a:buFont typeface="Wingdings" pitchFamily="2" charset="2"/>
              <a:buChar char="l"/>
              <a:defRPr sz="2000">
                <a:solidFill>
                  <a:schemeClr val="tx1"/>
                </a:solidFill>
                <a:latin typeface="Arial" charset="0"/>
              </a:defRPr>
            </a:lvl5pPr>
            <a:lvl6pPr marL="2514600" indent="-228600" eaLnBrk="0" fontAlgn="base" hangingPunct="0">
              <a:spcBef>
                <a:spcPct val="20000"/>
              </a:spcBef>
              <a:spcAft>
                <a:spcPct val="0"/>
              </a:spcAft>
              <a:buClr>
                <a:schemeClr val="accent2"/>
              </a:buClr>
              <a:buSzPct val="60000"/>
              <a:buFont typeface="Wingdings" pitchFamily="2" charset="2"/>
              <a:buChar char="l"/>
              <a:defRPr sz="2000">
                <a:solidFill>
                  <a:schemeClr val="tx1"/>
                </a:solidFill>
                <a:latin typeface="Arial" charset="0"/>
              </a:defRPr>
            </a:lvl6pPr>
            <a:lvl7pPr marL="2971800" indent="-228600" eaLnBrk="0" fontAlgn="base" hangingPunct="0">
              <a:spcBef>
                <a:spcPct val="20000"/>
              </a:spcBef>
              <a:spcAft>
                <a:spcPct val="0"/>
              </a:spcAft>
              <a:buClr>
                <a:schemeClr val="accent2"/>
              </a:buClr>
              <a:buSzPct val="60000"/>
              <a:buFont typeface="Wingdings" pitchFamily="2" charset="2"/>
              <a:buChar char="l"/>
              <a:defRPr sz="2000">
                <a:solidFill>
                  <a:schemeClr val="tx1"/>
                </a:solidFill>
                <a:latin typeface="Arial" charset="0"/>
              </a:defRPr>
            </a:lvl7pPr>
            <a:lvl8pPr marL="3429000" indent="-228600" eaLnBrk="0" fontAlgn="base" hangingPunct="0">
              <a:spcBef>
                <a:spcPct val="20000"/>
              </a:spcBef>
              <a:spcAft>
                <a:spcPct val="0"/>
              </a:spcAft>
              <a:buClr>
                <a:schemeClr val="accent2"/>
              </a:buClr>
              <a:buSzPct val="60000"/>
              <a:buFont typeface="Wingdings" pitchFamily="2" charset="2"/>
              <a:buChar char="l"/>
              <a:defRPr sz="2000">
                <a:solidFill>
                  <a:schemeClr val="tx1"/>
                </a:solidFill>
                <a:latin typeface="Arial" charset="0"/>
              </a:defRPr>
            </a:lvl8pPr>
            <a:lvl9pPr marL="3886200" indent="-228600" eaLnBrk="0" fontAlgn="base" hangingPunct="0">
              <a:spcBef>
                <a:spcPct val="20000"/>
              </a:spcBef>
              <a:spcAft>
                <a:spcPct val="0"/>
              </a:spcAft>
              <a:buClr>
                <a:schemeClr val="accent2"/>
              </a:buClr>
              <a:buSzPct val="60000"/>
              <a:buFont typeface="Wingdings" pitchFamily="2" charset="2"/>
              <a:buChar char="l"/>
              <a:defRPr sz="2000">
                <a:solidFill>
                  <a:schemeClr val="tx1"/>
                </a:solidFill>
                <a:latin typeface="Arial" charset="0"/>
              </a:defRPr>
            </a:lvl9pPr>
          </a:lstStyle>
          <a:p>
            <a:pPr eaLnBrk="1" hangingPunct="1">
              <a:spcBef>
                <a:spcPct val="0"/>
              </a:spcBef>
              <a:buSzTx/>
              <a:buFontTx/>
              <a:buNone/>
            </a:pPr>
            <a:r>
              <a:rPr lang="es-ES_tradnl" altLang="es-AR" sz="2800" b="1" dirty="0">
                <a:solidFill>
                  <a:schemeClr val="accent1">
                    <a:lumMod val="75000"/>
                  </a:schemeClr>
                </a:solidFill>
                <a:latin typeface="Monotype Corsiva" pitchFamily="66" charset="0"/>
              </a:rPr>
              <a:t>Lic. Natalia Castelli                      4349-8431                  </a:t>
            </a:r>
            <a:r>
              <a:rPr lang="es-ES_tradnl" altLang="es-AR" sz="2800" b="1" dirty="0">
                <a:solidFill>
                  <a:schemeClr val="accent1">
                    <a:lumMod val="75000"/>
                  </a:schemeClr>
                </a:solidFill>
                <a:latin typeface="Monotype Corsiva" pitchFamily="66" charset="0"/>
                <a:hlinkClick r:id="rId5"/>
              </a:rPr>
              <a:t>ncastel@mecon.gov.ar</a:t>
            </a:r>
            <a:endParaRPr lang="es-ES_tradnl" altLang="es-AR" sz="2800" b="1" dirty="0">
              <a:solidFill>
                <a:schemeClr val="accent1">
                  <a:lumMod val="75000"/>
                </a:schemeClr>
              </a:solidFill>
              <a:latin typeface="Monotype Corsiva" pitchFamily="66" charset="0"/>
            </a:endParaRPr>
          </a:p>
          <a:p>
            <a:pPr eaLnBrk="1" hangingPunct="1">
              <a:spcBef>
                <a:spcPct val="0"/>
              </a:spcBef>
              <a:buSzTx/>
              <a:buFontTx/>
              <a:buNone/>
            </a:pPr>
            <a:r>
              <a:rPr lang="es-ES_tradnl" altLang="es-AR" sz="2800" b="1" dirty="0">
                <a:solidFill>
                  <a:schemeClr val="accent1">
                    <a:lumMod val="75000"/>
                  </a:schemeClr>
                </a:solidFill>
                <a:latin typeface="Monotype Corsiva" pitchFamily="66" charset="0"/>
              </a:rPr>
              <a:t>Arq. Gisela López                          4349-6786                  </a:t>
            </a:r>
            <a:r>
              <a:rPr lang="es-ES_tradnl" altLang="es-AR" sz="2800" b="1" dirty="0">
                <a:solidFill>
                  <a:schemeClr val="accent1">
                    <a:lumMod val="75000"/>
                  </a:schemeClr>
                </a:solidFill>
                <a:latin typeface="Monotype Corsiva" pitchFamily="66" charset="0"/>
                <a:hlinkClick r:id="rId6"/>
              </a:rPr>
              <a:t>gilope@mecon.gov.ar</a:t>
            </a:r>
            <a:endParaRPr lang="es-ES_tradnl" altLang="es-AR" sz="2800" b="1" dirty="0">
              <a:solidFill>
                <a:schemeClr val="accent1">
                  <a:lumMod val="75000"/>
                </a:schemeClr>
              </a:solidFill>
              <a:latin typeface="Monotype Corsiva" pitchFamily="66" charset="0"/>
            </a:endParaRPr>
          </a:p>
          <a:p>
            <a:pPr eaLnBrk="1" hangingPunct="1">
              <a:spcBef>
                <a:spcPct val="0"/>
              </a:spcBef>
              <a:buSzTx/>
              <a:buFontTx/>
              <a:buNone/>
            </a:pPr>
            <a:r>
              <a:rPr lang="es-ES_tradnl" altLang="es-AR" sz="2800" b="1" dirty="0" err="1">
                <a:solidFill>
                  <a:schemeClr val="accent1">
                    <a:lumMod val="75000"/>
                  </a:schemeClr>
                </a:solidFill>
                <a:latin typeface="Monotype Corsiva" pitchFamily="66" charset="0"/>
              </a:rPr>
              <a:t>Cdor</a:t>
            </a:r>
            <a:r>
              <a:rPr lang="es-ES_tradnl" altLang="es-AR" sz="2800" b="1" dirty="0">
                <a:solidFill>
                  <a:schemeClr val="accent1">
                    <a:lumMod val="75000"/>
                  </a:schemeClr>
                </a:solidFill>
                <a:latin typeface="Monotype Corsiva" pitchFamily="66" charset="0"/>
              </a:rPr>
              <a:t>. Andrés Mariñas                   4349-6787                   </a:t>
            </a:r>
            <a:r>
              <a:rPr lang="es-ES_tradnl" altLang="es-AR" sz="2800" b="1" dirty="0">
                <a:solidFill>
                  <a:schemeClr val="accent1">
                    <a:lumMod val="75000"/>
                  </a:schemeClr>
                </a:solidFill>
                <a:latin typeface="Monotype Corsiva" pitchFamily="66" charset="0"/>
                <a:hlinkClick r:id="rId7"/>
              </a:rPr>
              <a:t>anmari@mecon.gov.ar</a:t>
            </a:r>
            <a:endParaRPr lang="es-ES_tradnl" altLang="es-AR" sz="2800" b="1" dirty="0">
              <a:solidFill>
                <a:schemeClr val="accent1">
                  <a:lumMod val="75000"/>
                </a:schemeClr>
              </a:solidFill>
              <a:latin typeface="Monotype Corsiva" pitchFamily="66" charset="0"/>
            </a:endParaRPr>
          </a:p>
        </p:txBody>
      </p:sp>
    </p:spTree>
    <p:extLst>
      <p:ext uri="{BB962C8B-B14F-4D97-AF65-F5344CB8AC3E}">
        <p14:creationId xmlns:p14="http://schemas.microsoft.com/office/powerpoint/2010/main" val="1332351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1000" fill="hold"/>
                                        <p:tgtEl>
                                          <p:spTgt spid="4"/>
                                        </p:tgtEl>
                                        <p:attrNameLst>
                                          <p:attrName>ppt_w</p:attrName>
                                        </p:attrNameLst>
                                      </p:cBhvr>
                                      <p:tavLst>
                                        <p:tav tm="0">
                                          <p:val>
                                            <p:fltVal val="0"/>
                                          </p:val>
                                        </p:tav>
                                        <p:tav tm="100000">
                                          <p:val>
                                            <p:strVal val="#ppt_w"/>
                                          </p:val>
                                        </p:tav>
                                      </p:tavLst>
                                    </p:anim>
                                    <p:anim calcmode="lin" valueType="num">
                                      <p:cBhvr>
                                        <p:cTn id="26" dur="1000" fill="hold"/>
                                        <p:tgtEl>
                                          <p:spTgt spid="4"/>
                                        </p:tgtEl>
                                        <p:attrNameLst>
                                          <p:attrName>ppt_h</p:attrName>
                                        </p:attrNameLst>
                                      </p:cBhvr>
                                      <p:tavLst>
                                        <p:tav tm="0">
                                          <p:val>
                                            <p:fltVal val="0"/>
                                          </p:val>
                                        </p:tav>
                                        <p:tav tm="100000">
                                          <p:val>
                                            <p:strVal val="#ppt_h"/>
                                          </p:val>
                                        </p:tav>
                                      </p:tavLst>
                                    </p:anim>
                                    <p:anim calcmode="lin" valueType="num">
                                      <p:cBhvr>
                                        <p:cTn id="27" dur="1000" fill="hold"/>
                                        <p:tgtEl>
                                          <p:spTgt spid="4"/>
                                        </p:tgtEl>
                                        <p:attrNameLst>
                                          <p:attrName>style.rotation</p:attrName>
                                        </p:attrNameLst>
                                      </p:cBhvr>
                                      <p:tavLst>
                                        <p:tav tm="0">
                                          <p:val>
                                            <p:fltVal val="90"/>
                                          </p:val>
                                        </p:tav>
                                        <p:tav tm="100000">
                                          <p:val>
                                            <p:fltVal val="0"/>
                                          </p:val>
                                        </p:tav>
                                      </p:tavLst>
                                    </p:anim>
                                    <p:animEffect transition="in" filter="fade">
                                      <p:cBhvr>
                                        <p:cTn id="28"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967BCE39-E45C-FFE4-0444-C563FB3E003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9" y="0"/>
            <a:ext cx="10974177" cy="6858000"/>
          </a:xfrm>
          <a:prstGeom prst="rect">
            <a:avLst/>
          </a:prstGeom>
        </p:spPr>
      </p:pic>
    </p:spTree>
    <p:extLst>
      <p:ext uri="{BB962C8B-B14F-4D97-AF65-F5344CB8AC3E}">
        <p14:creationId xmlns:p14="http://schemas.microsoft.com/office/powerpoint/2010/main" val="22880659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Marcador de contenido"/>
          <p:cNvSpPr txBox="1">
            <a:spLocks/>
          </p:cNvSpPr>
          <p:nvPr/>
        </p:nvSpPr>
        <p:spPr>
          <a:xfrm>
            <a:off x="591443" y="1196752"/>
            <a:ext cx="7521575" cy="504055"/>
          </a:xfrm>
          <a:prstGeom prst="rect">
            <a:avLst/>
          </a:prstGeom>
        </p:spPr>
        <p:txBody>
          <a:bodyPr/>
          <a:lstStyle>
            <a:lvl1pPr marL="285739" indent="-285739" algn="l" defTabSz="761970" rtl="0" eaLnBrk="1" latinLnBrk="0" hangingPunct="1">
              <a:spcBef>
                <a:spcPct val="20000"/>
              </a:spcBef>
              <a:buFont typeface="Arial" pitchFamily="34" charset="0"/>
              <a:buChar char="•"/>
              <a:defRPr sz="2667" kern="1200">
                <a:solidFill>
                  <a:schemeClr val="tx1"/>
                </a:solidFill>
                <a:latin typeface="+mn-lt"/>
                <a:ea typeface="+mn-ea"/>
                <a:cs typeface="+mn-cs"/>
              </a:defRPr>
            </a:lvl1pPr>
            <a:lvl2pPr marL="619100" indent="-238115" algn="l" defTabSz="761970" rtl="0" eaLnBrk="1" latinLnBrk="0" hangingPunct="1">
              <a:spcBef>
                <a:spcPct val="20000"/>
              </a:spcBef>
              <a:buFont typeface="Arial" pitchFamily="34" charset="0"/>
              <a:buChar char="–"/>
              <a:defRPr sz="2333" kern="1200">
                <a:solidFill>
                  <a:schemeClr val="tx1"/>
                </a:solidFill>
                <a:latin typeface="+mn-lt"/>
                <a:ea typeface="+mn-ea"/>
                <a:cs typeface="+mn-cs"/>
              </a:defRPr>
            </a:lvl2pPr>
            <a:lvl3pPr marL="952462" indent="-190492" algn="l" defTabSz="76197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333447" indent="-190492" algn="l" defTabSz="761970" rtl="0" eaLnBrk="1" latinLnBrk="0" hangingPunct="1">
              <a:spcBef>
                <a:spcPct val="20000"/>
              </a:spcBef>
              <a:buFont typeface="Arial" pitchFamily="34" charset="0"/>
              <a:buChar char="–"/>
              <a:defRPr sz="1667" kern="1200">
                <a:solidFill>
                  <a:schemeClr val="tx1"/>
                </a:solidFill>
                <a:latin typeface="+mn-lt"/>
                <a:ea typeface="+mn-ea"/>
                <a:cs typeface="+mn-cs"/>
              </a:defRPr>
            </a:lvl4pPr>
            <a:lvl5pPr marL="1714431" indent="-190492" algn="l" defTabSz="761970" rtl="0" eaLnBrk="1" latinLnBrk="0" hangingPunct="1">
              <a:spcBef>
                <a:spcPct val="20000"/>
              </a:spcBef>
              <a:buFont typeface="Arial" pitchFamily="34" charset="0"/>
              <a:buChar char="»"/>
              <a:defRPr sz="1667" kern="1200">
                <a:solidFill>
                  <a:schemeClr val="tx1"/>
                </a:solidFill>
                <a:latin typeface="+mn-lt"/>
                <a:ea typeface="+mn-ea"/>
                <a:cs typeface="+mn-cs"/>
              </a:defRPr>
            </a:lvl5pPr>
            <a:lvl6pPr marL="2095416" indent="-190492" algn="l" defTabSz="761970" rtl="0" eaLnBrk="1" latinLnBrk="0" hangingPunct="1">
              <a:spcBef>
                <a:spcPct val="20000"/>
              </a:spcBef>
              <a:buFont typeface="Arial" pitchFamily="34" charset="0"/>
              <a:buChar char="•"/>
              <a:defRPr sz="1667" kern="1200">
                <a:solidFill>
                  <a:schemeClr val="tx1"/>
                </a:solidFill>
                <a:latin typeface="+mn-lt"/>
                <a:ea typeface="+mn-ea"/>
                <a:cs typeface="+mn-cs"/>
              </a:defRPr>
            </a:lvl6pPr>
            <a:lvl7pPr marL="2476401" indent="-190492" algn="l" defTabSz="761970" rtl="0" eaLnBrk="1" latinLnBrk="0" hangingPunct="1">
              <a:spcBef>
                <a:spcPct val="20000"/>
              </a:spcBef>
              <a:buFont typeface="Arial" pitchFamily="34" charset="0"/>
              <a:buChar char="•"/>
              <a:defRPr sz="1667" kern="1200">
                <a:solidFill>
                  <a:schemeClr val="tx1"/>
                </a:solidFill>
                <a:latin typeface="+mn-lt"/>
                <a:ea typeface="+mn-ea"/>
                <a:cs typeface="+mn-cs"/>
              </a:defRPr>
            </a:lvl7pPr>
            <a:lvl8pPr marL="2857386" indent="-190492" algn="l" defTabSz="761970" rtl="0" eaLnBrk="1" latinLnBrk="0" hangingPunct="1">
              <a:spcBef>
                <a:spcPct val="20000"/>
              </a:spcBef>
              <a:buFont typeface="Arial" pitchFamily="34" charset="0"/>
              <a:buChar char="•"/>
              <a:defRPr sz="1667" kern="1200">
                <a:solidFill>
                  <a:schemeClr val="tx1"/>
                </a:solidFill>
                <a:latin typeface="+mn-lt"/>
                <a:ea typeface="+mn-ea"/>
                <a:cs typeface="+mn-cs"/>
              </a:defRPr>
            </a:lvl8pPr>
            <a:lvl9pPr marL="3238370" indent="-190492" algn="l" defTabSz="761970" rtl="0" eaLnBrk="1" latinLnBrk="0" hangingPunct="1">
              <a:spcBef>
                <a:spcPct val="20000"/>
              </a:spcBef>
              <a:buFont typeface="Arial" pitchFamily="34" charset="0"/>
              <a:buChar char="•"/>
              <a:defRPr sz="1667" kern="1200">
                <a:solidFill>
                  <a:schemeClr val="tx1"/>
                </a:solidFill>
                <a:latin typeface="+mn-lt"/>
                <a:ea typeface="+mn-ea"/>
                <a:cs typeface="+mn-cs"/>
              </a:defRPr>
            </a:lvl9pPr>
          </a:lstStyle>
          <a:p>
            <a:pPr marL="0" indent="0">
              <a:buNone/>
            </a:pPr>
            <a:r>
              <a:rPr lang="es-ES" sz="2000" b="1" dirty="0">
                <a:solidFill>
                  <a:srgbClr val="002060"/>
                </a:solidFill>
                <a:latin typeface="Lora" pitchFamily="2" charset="0"/>
              </a:rPr>
              <a:t>Registro de Bienes Inmuebles. Introducción</a:t>
            </a:r>
            <a:endParaRPr lang="es-AR" altLang="es-MX" sz="2000" b="1" dirty="0">
              <a:solidFill>
                <a:schemeClr val="bg1"/>
              </a:solidFill>
              <a:latin typeface="Lora" pitchFamily="2" charset="0"/>
            </a:endParaRPr>
          </a:p>
        </p:txBody>
      </p:sp>
      <p:sp>
        <p:nvSpPr>
          <p:cNvPr id="2" name="2 Marcador de contenido">
            <a:extLst>
              <a:ext uri="{FF2B5EF4-FFF2-40B4-BE49-F238E27FC236}">
                <a16:creationId xmlns:a16="http://schemas.microsoft.com/office/drawing/2014/main" id="{F094572A-59F0-E8B5-CC3D-3D24D481833C}"/>
              </a:ext>
            </a:extLst>
          </p:cNvPr>
          <p:cNvSpPr txBox="1">
            <a:spLocks/>
          </p:cNvSpPr>
          <p:nvPr/>
        </p:nvSpPr>
        <p:spPr>
          <a:xfrm>
            <a:off x="609062" y="1916832"/>
            <a:ext cx="9919485" cy="4536504"/>
          </a:xfrm>
          <a:prstGeom prst="rect">
            <a:avLst/>
          </a:prstGeom>
        </p:spPr>
        <p:txBody>
          <a:bodyPr/>
          <a:lstStyle>
            <a:lvl1pPr marL="285739" indent="-285739" algn="l" defTabSz="761970" rtl="0" eaLnBrk="1" latinLnBrk="0" hangingPunct="1">
              <a:spcBef>
                <a:spcPct val="20000"/>
              </a:spcBef>
              <a:buFont typeface="Arial" pitchFamily="34" charset="0"/>
              <a:buChar char="•"/>
              <a:defRPr sz="2667" kern="1200">
                <a:solidFill>
                  <a:schemeClr val="tx1"/>
                </a:solidFill>
                <a:latin typeface="+mn-lt"/>
                <a:ea typeface="+mn-ea"/>
                <a:cs typeface="+mn-cs"/>
              </a:defRPr>
            </a:lvl1pPr>
            <a:lvl2pPr marL="619100" indent="-238115" algn="l" defTabSz="761970" rtl="0" eaLnBrk="1" latinLnBrk="0" hangingPunct="1">
              <a:spcBef>
                <a:spcPct val="20000"/>
              </a:spcBef>
              <a:buFont typeface="Arial" pitchFamily="34" charset="0"/>
              <a:buChar char="–"/>
              <a:defRPr sz="2333" kern="1200">
                <a:solidFill>
                  <a:schemeClr val="tx1"/>
                </a:solidFill>
                <a:latin typeface="+mn-lt"/>
                <a:ea typeface="+mn-ea"/>
                <a:cs typeface="+mn-cs"/>
              </a:defRPr>
            </a:lvl2pPr>
            <a:lvl3pPr marL="952462" indent="-190492" algn="l" defTabSz="76197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333447" indent="-190492" algn="l" defTabSz="761970" rtl="0" eaLnBrk="1" latinLnBrk="0" hangingPunct="1">
              <a:spcBef>
                <a:spcPct val="20000"/>
              </a:spcBef>
              <a:buFont typeface="Arial" pitchFamily="34" charset="0"/>
              <a:buChar char="–"/>
              <a:defRPr sz="1667" kern="1200">
                <a:solidFill>
                  <a:schemeClr val="tx1"/>
                </a:solidFill>
                <a:latin typeface="+mn-lt"/>
                <a:ea typeface="+mn-ea"/>
                <a:cs typeface="+mn-cs"/>
              </a:defRPr>
            </a:lvl4pPr>
            <a:lvl5pPr marL="1714431" indent="-190492" algn="l" defTabSz="761970" rtl="0" eaLnBrk="1" latinLnBrk="0" hangingPunct="1">
              <a:spcBef>
                <a:spcPct val="20000"/>
              </a:spcBef>
              <a:buFont typeface="Arial" pitchFamily="34" charset="0"/>
              <a:buChar char="»"/>
              <a:defRPr sz="1667" kern="1200">
                <a:solidFill>
                  <a:schemeClr val="tx1"/>
                </a:solidFill>
                <a:latin typeface="+mn-lt"/>
                <a:ea typeface="+mn-ea"/>
                <a:cs typeface="+mn-cs"/>
              </a:defRPr>
            </a:lvl5pPr>
            <a:lvl6pPr marL="2095416" indent="-190492" algn="l" defTabSz="761970" rtl="0" eaLnBrk="1" latinLnBrk="0" hangingPunct="1">
              <a:spcBef>
                <a:spcPct val="20000"/>
              </a:spcBef>
              <a:buFont typeface="Arial" pitchFamily="34" charset="0"/>
              <a:buChar char="•"/>
              <a:defRPr sz="1667" kern="1200">
                <a:solidFill>
                  <a:schemeClr val="tx1"/>
                </a:solidFill>
                <a:latin typeface="+mn-lt"/>
                <a:ea typeface="+mn-ea"/>
                <a:cs typeface="+mn-cs"/>
              </a:defRPr>
            </a:lvl6pPr>
            <a:lvl7pPr marL="2476401" indent="-190492" algn="l" defTabSz="761970" rtl="0" eaLnBrk="1" latinLnBrk="0" hangingPunct="1">
              <a:spcBef>
                <a:spcPct val="20000"/>
              </a:spcBef>
              <a:buFont typeface="Arial" pitchFamily="34" charset="0"/>
              <a:buChar char="•"/>
              <a:defRPr sz="1667" kern="1200">
                <a:solidFill>
                  <a:schemeClr val="tx1"/>
                </a:solidFill>
                <a:latin typeface="+mn-lt"/>
                <a:ea typeface="+mn-ea"/>
                <a:cs typeface="+mn-cs"/>
              </a:defRPr>
            </a:lvl7pPr>
            <a:lvl8pPr marL="2857386" indent="-190492" algn="l" defTabSz="761970" rtl="0" eaLnBrk="1" latinLnBrk="0" hangingPunct="1">
              <a:spcBef>
                <a:spcPct val="20000"/>
              </a:spcBef>
              <a:buFont typeface="Arial" pitchFamily="34" charset="0"/>
              <a:buChar char="•"/>
              <a:defRPr sz="1667" kern="1200">
                <a:solidFill>
                  <a:schemeClr val="tx1"/>
                </a:solidFill>
                <a:latin typeface="+mn-lt"/>
                <a:ea typeface="+mn-ea"/>
                <a:cs typeface="+mn-cs"/>
              </a:defRPr>
            </a:lvl8pPr>
            <a:lvl9pPr marL="3238370" indent="-190492" algn="l" defTabSz="761970" rtl="0" eaLnBrk="1" latinLnBrk="0" hangingPunct="1">
              <a:spcBef>
                <a:spcPct val="20000"/>
              </a:spcBef>
              <a:buFont typeface="Arial" pitchFamily="34" charset="0"/>
              <a:buChar char="•"/>
              <a:defRPr sz="1667" kern="1200">
                <a:solidFill>
                  <a:schemeClr val="tx1"/>
                </a:solidFill>
                <a:latin typeface="+mn-lt"/>
                <a:ea typeface="+mn-ea"/>
                <a:cs typeface="+mn-cs"/>
              </a:defRPr>
            </a:lvl9pPr>
          </a:lstStyle>
          <a:p>
            <a:pPr marL="92075" indent="-28575" algn="just">
              <a:spcBef>
                <a:spcPts val="300"/>
              </a:spcBef>
            </a:pPr>
            <a:r>
              <a:rPr lang="es-AR" altLang="es-MX" sz="1400" dirty="0">
                <a:solidFill>
                  <a:schemeClr val="tx2"/>
                </a:solidFill>
                <a:latin typeface="Lora" pitchFamily="2" charset="0"/>
              </a:rPr>
              <a:t>(</a:t>
            </a:r>
            <a:r>
              <a:rPr lang="es-AR" sz="1400" dirty="0">
                <a:solidFill>
                  <a:schemeClr val="tx2"/>
                </a:solidFill>
                <a:latin typeface="Calibri" panose="020F0502020204030204" pitchFamily="34" charset="0"/>
              </a:rPr>
              <a:t>El Decreto 1382/12 crea el REGISTRO NACIONAL DE BIENES INMUEBLES DEL ESTADO (RENABE), en órbita de la A.A.B.E</a:t>
            </a:r>
            <a:r>
              <a:rPr lang="es-AR" sz="1400" dirty="0">
                <a:solidFill>
                  <a:schemeClr val="tx2"/>
                </a:solidFill>
                <a:latin typeface="Calibri "/>
              </a:rPr>
              <a:t>. que se materializa en el </a:t>
            </a:r>
            <a:r>
              <a:rPr lang="es-AR" sz="1400" dirty="0">
                <a:solidFill>
                  <a:schemeClr val="tx2"/>
                </a:solidFill>
                <a:latin typeface="Calibri" panose="020F0502020204030204" pitchFamily="34" charset="0"/>
              </a:rPr>
              <a:t>Sistema de Gestión e Inmuebles del Estado Nacional (SIENA).</a:t>
            </a:r>
          </a:p>
          <a:p>
            <a:pPr marL="92075" indent="-28575" algn="just">
              <a:spcBef>
                <a:spcPts val="300"/>
              </a:spcBef>
            </a:pPr>
            <a:endParaRPr lang="es-AR" sz="1400" dirty="0">
              <a:solidFill>
                <a:schemeClr val="tx2"/>
              </a:solidFill>
              <a:latin typeface="Calibri" panose="020F0502020204030204" pitchFamily="34" charset="0"/>
            </a:endParaRPr>
          </a:p>
          <a:p>
            <a:pPr marL="92075" indent="-28575" algn="just">
              <a:spcBef>
                <a:spcPts val="300"/>
              </a:spcBef>
            </a:pPr>
            <a:r>
              <a:rPr lang="es-AR" sz="1400" dirty="0">
                <a:solidFill>
                  <a:schemeClr val="tx2"/>
                </a:solidFill>
                <a:latin typeface="Calibri" panose="020F0502020204030204" pitchFamily="34" charset="0"/>
              </a:rPr>
              <a:t>El </a:t>
            </a:r>
            <a:r>
              <a:rPr lang="es-AR" sz="1400" dirty="0">
                <a:solidFill>
                  <a:schemeClr val="tx2"/>
                </a:solidFill>
                <a:latin typeface="Arial Black" panose="020B0A04020102020204" pitchFamily="34" charset="0"/>
              </a:rPr>
              <a:t>SIENA</a:t>
            </a:r>
            <a:r>
              <a:rPr lang="es-AR" sz="1400" dirty="0">
                <a:solidFill>
                  <a:schemeClr val="tx2"/>
                </a:solidFill>
                <a:latin typeface="Calibri" panose="020F0502020204030204" pitchFamily="34" charset="0"/>
              </a:rPr>
              <a:t> propicia integración de todos los sistemas de Inmuebles del Estado Nacional Argentino (E.N.A.) apuntando a conformar un “único legajo del inmueble” con diferentes aspectos de información. </a:t>
            </a:r>
            <a:endParaRPr lang="es-AR" sz="1400" dirty="0">
              <a:solidFill>
                <a:schemeClr val="tx2"/>
              </a:solidFill>
              <a:latin typeface="Calibri "/>
            </a:endParaRPr>
          </a:p>
          <a:p>
            <a:pPr marL="349758" indent="-285750" algn="just">
              <a:spcBef>
                <a:spcPts val="300"/>
              </a:spcBef>
            </a:pPr>
            <a:endParaRPr lang="es-AR" sz="1400" dirty="0">
              <a:solidFill>
                <a:schemeClr val="tx2"/>
              </a:solidFill>
              <a:latin typeface="Calibri "/>
            </a:endParaRPr>
          </a:p>
          <a:p>
            <a:pPr marL="92075" indent="-28575" algn="just">
              <a:spcBef>
                <a:spcPts val="300"/>
              </a:spcBef>
            </a:pPr>
            <a:r>
              <a:rPr lang="es-AR" sz="1400" dirty="0">
                <a:solidFill>
                  <a:schemeClr val="tx2"/>
                </a:solidFill>
                <a:latin typeface="Calibri" panose="020F0502020204030204" pitchFamily="34" charset="0"/>
              </a:rPr>
              <a:t>CGN trabajó conjuntamente con la AABE para crear el </a:t>
            </a:r>
            <a:r>
              <a:rPr lang="es-AR" sz="1400" dirty="0">
                <a:solidFill>
                  <a:schemeClr val="tx2"/>
                </a:solidFill>
                <a:latin typeface="Arial Black" panose="020B0A04020102020204" pitchFamily="34" charset="0"/>
              </a:rPr>
              <a:t>Módulo de Registro Contable de SIENA (MRC de SIENA)</a:t>
            </a:r>
            <a:r>
              <a:rPr lang="es-AR" sz="1400" dirty="0">
                <a:solidFill>
                  <a:schemeClr val="tx2"/>
                </a:solidFill>
                <a:latin typeface="Calibri" panose="020F0502020204030204" pitchFamily="34" charset="0"/>
              </a:rPr>
              <a:t>.</a:t>
            </a:r>
          </a:p>
          <a:p>
            <a:pPr marL="63500" indent="0" algn="just">
              <a:spcBef>
                <a:spcPts val="300"/>
              </a:spcBef>
              <a:buNone/>
            </a:pPr>
            <a:endParaRPr lang="es-AR" sz="1400" dirty="0">
              <a:solidFill>
                <a:schemeClr val="tx2"/>
              </a:solidFill>
              <a:latin typeface="Arial Black" panose="020B0A04020102020204" pitchFamily="34" charset="0"/>
            </a:endParaRPr>
          </a:p>
          <a:p>
            <a:pPr marL="92075" indent="-28575" algn="just">
              <a:spcBef>
                <a:spcPts val="300"/>
              </a:spcBef>
            </a:pPr>
            <a:r>
              <a:rPr lang="es-AR" sz="1400" dirty="0">
                <a:solidFill>
                  <a:schemeClr val="tx2"/>
                </a:solidFill>
                <a:latin typeface="Calibri" panose="020F0502020204030204" pitchFamily="34" charset="0"/>
              </a:rPr>
              <a:t>A partir del cierre de ejercicio 2016 los Organismos de Administración Central operan el módulo,</a:t>
            </a:r>
          </a:p>
          <a:p>
            <a:pPr marL="63500" indent="0" algn="just">
              <a:spcBef>
                <a:spcPts val="300"/>
              </a:spcBef>
              <a:buNone/>
            </a:pPr>
            <a:r>
              <a:rPr lang="es-AR" sz="1400" dirty="0">
                <a:solidFill>
                  <a:schemeClr val="tx2"/>
                </a:solidFill>
                <a:latin typeface="Calibri" panose="020F0502020204030204" pitchFamily="34" charset="0"/>
              </a:rPr>
              <a:t>cargan sus novedades anualmente y descargan al cierre un documento (Cuadro 4,4)</a:t>
            </a:r>
          </a:p>
          <a:p>
            <a:pPr marL="63500" indent="0" algn="just">
              <a:spcBef>
                <a:spcPts val="300"/>
              </a:spcBef>
              <a:buNone/>
            </a:pPr>
            <a:r>
              <a:rPr lang="es-AR" sz="1400" dirty="0">
                <a:solidFill>
                  <a:schemeClr val="tx2"/>
                </a:solidFill>
                <a:latin typeface="Calibri" panose="020F0502020204030204" pitchFamily="34" charset="0"/>
              </a:rPr>
              <a:t>que respalda el registro contable que hace la Contaduría General de la Nación. </a:t>
            </a:r>
          </a:p>
          <a:p>
            <a:pPr marL="63500" indent="0" algn="just">
              <a:spcBef>
                <a:spcPts val="300"/>
              </a:spcBef>
              <a:buNone/>
            </a:pPr>
            <a:r>
              <a:rPr lang="es-AR" sz="1400" dirty="0">
                <a:solidFill>
                  <a:schemeClr val="tx2"/>
                </a:solidFill>
                <a:latin typeface="Calibri" panose="020F0502020204030204" pitchFamily="34" charset="0"/>
              </a:rPr>
              <a:t>Se conforma así una base única centralizada con la operatoria descentralizada en cada SAF.</a:t>
            </a:r>
            <a:endParaRPr lang="es-ES" sz="1400" dirty="0">
              <a:solidFill>
                <a:schemeClr val="tx2"/>
              </a:solidFill>
              <a:latin typeface="Calibri" panose="020F0502020204030204" pitchFamily="34" charset="0"/>
            </a:endParaRPr>
          </a:p>
          <a:p>
            <a:pPr marL="0" indent="0">
              <a:buFont typeface="Arial" pitchFamily="34" charset="0"/>
              <a:buNone/>
            </a:pPr>
            <a:endParaRPr lang="es-AR" altLang="es-MX" sz="1400" dirty="0">
              <a:solidFill>
                <a:schemeClr val="bg1"/>
              </a:solidFill>
              <a:latin typeface="Lora" pitchFamily="2" charset="0"/>
            </a:endParaRPr>
          </a:p>
        </p:txBody>
      </p:sp>
      <p:pic>
        <p:nvPicPr>
          <p:cNvPr id="3" name="Gráfico 2">
            <a:extLst>
              <a:ext uri="{FF2B5EF4-FFF2-40B4-BE49-F238E27FC236}">
                <a16:creationId xmlns:a16="http://schemas.microsoft.com/office/drawing/2014/main" id="{B90C8828-5551-9E10-F100-4492F10FE43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520435" y="283717"/>
            <a:ext cx="612377" cy="552995"/>
          </a:xfrm>
          <a:prstGeom prst="rect">
            <a:avLst/>
          </a:prstGeom>
        </p:spPr>
      </p:pic>
      <p:grpSp>
        <p:nvGrpSpPr>
          <p:cNvPr id="4" name="Grupo 3">
            <a:extLst>
              <a:ext uri="{FF2B5EF4-FFF2-40B4-BE49-F238E27FC236}">
                <a16:creationId xmlns:a16="http://schemas.microsoft.com/office/drawing/2014/main" id="{34EC0D6F-4B32-D570-96E0-2C570AD8F228}"/>
              </a:ext>
            </a:extLst>
          </p:cNvPr>
          <p:cNvGrpSpPr/>
          <p:nvPr/>
        </p:nvGrpSpPr>
        <p:grpSpPr>
          <a:xfrm>
            <a:off x="7590727" y="3861048"/>
            <a:ext cx="2935004" cy="2306233"/>
            <a:chOff x="7850144" y="4023358"/>
            <a:chExt cx="2935004" cy="2306233"/>
          </a:xfrm>
        </p:grpSpPr>
        <p:grpSp>
          <p:nvGrpSpPr>
            <p:cNvPr id="6" name="Grupo 5">
              <a:extLst>
                <a:ext uri="{FF2B5EF4-FFF2-40B4-BE49-F238E27FC236}">
                  <a16:creationId xmlns:a16="http://schemas.microsoft.com/office/drawing/2014/main" id="{CF95F1F5-E4F4-DFF1-5B43-AE1DCDDEEBDB}"/>
                </a:ext>
              </a:extLst>
            </p:cNvPr>
            <p:cNvGrpSpPr/>
            <p:nvPr/>
          </p:nvGrpSpPr>
          <p:grpSpPr>
            <a:xfrm>
              <a:off x="8113740" y="4175601"/>
              <a:ext cx="1799040" cy="1662627"/>
              <a:chOff x="1396345" y="4433939"/>
              <a:chExt cx="1799040" cy="1662627"/>
            </a:xfrm>
          </p:grpSpPr>
          <p:pic>
            <p:nvPicPr>
              <p:cNvPr id="13" name="Picture 1">
                <a:extLst>
                  <a:ext uri="{FF2B5EF4-FFF2-40B4-BE49-F238E27FC236}">
                    <a16:creationId xmlns:a16="http://schemas.microsoft.com/office/drawing/2014/main" id="{CAAC4082-EFFA-760A-FF15-F7966D5F080A}"/>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rot="15554104">
                <a:off x="1464551" y="4365733"/>
                <a:ext cx="1662627" cy="1799040"/>
              </a:xfrm>
              <a:prstGeom prst="rect">
                <a:avLst/>
              </a:prstGeom>
              <a:noFill/>
              <a:extLst>
                <a:ext uri="{909E8E84-426E-40DD-AFC4-6F175D3DCCD1}">
                  <a14:hiddenFill xmlns:a14="http://schemas.microsoft.com/office/drawing/2010/main">
                    <a:solidFill>
                      <a:srgbClr val="FFFFFF"/>
                    </a:solidFill>
                  </a14:hiddenFill>
                </a:ext>
              </a:extLst>
            </p:spPr>
          </p:pic>
          <p:sp>
            <p:nvSpPr>
              <p:cNvPr id="14" name="77 CuadroTexto">
                <a:extLst>
                  <a:ext uri="{FF2B5EF4-FFF2-40B4-BE49-F238E27FC236}">
                    <a16:creationId xmlns:a16="http://schemas.microsoft.com/office/drawing/2014/main" id="{99C37B71-D3F6-1CB7-8C03-646D764694BD}"/>
                  </a:ext>
                </a:extLst>
              </p:cNvPr>
              <p:cNvSpPr txBox="1"/>
              <p:nvPr/>
            </p:nvSpPr>
            <p:spPr>
              <a:xfrm>
                <a:off x="1649921" y="4815209"/>
                <a:ext cx="1539295" cy="492443"/>
              </a:xfrm>
              <a:prstGeom prst="rect">
                <a:avLst/>
              </a:prstGeom>
              <a:noFill/>
            </p:spPr>
            <p:txBody>
              <a:bodyPr wrap="square" rtlCol="0">
                <a:spAutoFit/>
              </a:bodyPr>
              <a:lstStyle/>
              <a:p>
                <a:pPr algn="ctr"/>
                <a:r>
                  <a:rPr lang="es-AR" sz="2600" dirty="0">
                    <a:ln w="18415" cmpd="sng">
                      <a:solidFill>
                        <a:srgbClr val="00B0F0"/>
                      </a:solidFill>
                      <a:prstDash val="solid"/>
                    </a:ln>
                    <a:solidFill>
                      <a:srgbClr val="00B0F0"/>
                    </a:solidFill>
                    <a:effectLst>
                      <a:outerShdw blurRad="63500" dir="3600000" algn="tl" rotWithShape="0">
                        <a:srgbClr val="000000">
                          <a:alpha val="70000"/>
                        </a:srgbClr>
                      </a:outerShdw>
                    </a:effectLst>
                    <a:latin typeface="Arial Black" panose="020B0A04020102020204" pitchFamily="34" charset="0"/>
                  </a:rPr>
                  <a:t>SIENA</a:t>
                </a:r>
              </a:p>
            </p:txBody>
          </p:sp>
          <p:sp>
            <p:nvSpPr>
              <p:cNvPr id="15" name="79 CuadroTexto">
                <a:extLst>
                  <a:ext uri="{FF2B5EF4-FFF2-40B4-BE49-F238E27FC236}">
                    <a16:creationId xmlns:a16="http://schemas.microsoft.com/office/drawing/2014/main" id="{6C218C15-D09D-EAFF-B29C-9646AA2E1E3B}"/>
                  </a:ext>
                </a:extLst>
              </p:cNvPr>
              <p:cNvSpPr txBox="1"/>
              <p:nvPr/>
            </p:nvSpPr>
            <p:spPr>
              <a:xfrm>
                <a:off x="1903192" y="5265253"/>
                <a:ext cx="1032754" cy="461665"/>
              </a:xfrm>
              <a:prstGeom prst="rect">
                <a:avLst/>
              </a:prstGeom>
              <a:solidFill>
                <a:schemeClr val="tx2"/>
              </a:solidFill>
            </p:spPr>
            <p:txBody>
              <a:bodyPr wrap="square" rtlCol="0">
                <a:spAutoFit/>
              </a:bodyPr>
              <a:lstStyle>
                <a:defPPr>
                  <a:defRPr lang="es-AR"/>
                </a:defPPr>
                <a:lvl1pPr>
                  <a:defRPr sz="2200" b="1">
                    <a:solidFill>
                      <a:schemeClr val="bg1"/>
                    </a:solidFill>
                  </a:defRPr>
                </a:lvl1pPr>
              </a:lstStyle>
              <a:p>
                <a:pPr algn="ctr"/>
                <a:r>
                  <a:rPr lang="es-AR" sz="1200" dirty="0"/>
                  <a:t>REGISTRO </a:t>
                </a:r>
              </a:p>
              <a:p>
                <a:pPr algn="ctr"/>
                <a:r>
                  <a:rPr lang="es-AR" sz="1200" dirty="0"/>
                  <a:t>INMUEBLES</a:t>
                </a:r>
              </a:p>
            </p:txBody>
          </p:sp>
        </p:grpSp>
        <p:sp>
          <p:nvSpPr>
            <p:cNvPr id="7" name="51 CuadroTexto">
              <a:extLst>
                <a:ext uri="{FF2B5EF4-FFF2-40B4-BE49-F238E27FC236}">
                  <a16:creationId xmlns:a16="http://schemas.microsoft.com/office/drawing/2014/main" id="{2845B44A-68EE-8579-4550-C4310A0BD8F7}"/>
                </a:ext>
              </a:extLst>
            </p:cNvPr>
            <p:cNvSpPr txBox="1"/>
            <p:nvPr/>
          </p:nvSpPr>
          <p:spPr>
            <a:xfrm>
              <a:off x="9525197" y="5398595"/>
              <a:ext cx="954608" cy="276999"/>
            </a:xfrm>
            <a:prstGeom prst="rect">
              <a:avLst/>
            </a:prstGeom>
            <a:solidFill>
              <a:schemeClr val="tx2"/>
            </a:solidFill>
          </p:spPr>
          <p:txBody>
            <a:bodyPr wrap="square" rtlCol="0">
              <a:spAutoFit/>
            </a:bodyPr>
            <a:lstStyle>
              <a:defPPr>
                <a:defRPr lang="es-AR"/>
              </a:defPPr>
              <a:lvl1pPr>
                <a:defRPr sz="2200" b="1">
                  <a:solidFill>
                    <a:schemeClr val="bg1"/>
                  </a:solidFill>
                </a:defRPr>
              </a:lvl1pPr>
            </a:lstStyle>
            <a:p>
              <a:r>
                <a:rPr lang="es-AR" sz="1200" dirty="0"/>
                <a:t>CATASTRO</a:t>
              </a:r>
            </a:p>
          </p:txBody>
        </p:sp>
        <p:sp>
          <p:nvSpPr>
            <p:cNvPr id="8" name="52 CuadroTexto">
              <a:extLst>
                <a:ext uri="{FF2B5EF4-FFF2-40B4-BE49-F238E27FC236}">
                  <a16:creationId xmlns:a16="http://schemas.microsoft.com/office/drawing/2014/main" id="{4997A714-DACD-35DA-A3E4-63E20CAD13D5}"/>
                </a:ext>
              </a:extLst>
            </p:cNvPr>
            <p:cNvSpPr txBox="1"/>
            <p:nvPr/>
          </p:nvSpPr>
          <p:spPr>
            <a:xfrm>
              <a:off x="7850144" y="4431813"/>
              <a:ext cx="717920" cy="276999"/>
            </a:xfrm>
            <a:prstGeom prst="rect">
              <a:avLst/>
            </a:prstGeom>
            <a:solidFill>
              <a:schemeClr val="tx2"/>
            </a:solidFill>
          </p:spPr>
          <p:txBody>
            <a:bodyPr wrap="square" rtlCol="0">
              <a:spAutoFit/>
            </a:bodyPr>
            <a:lstStyle/>
            <a:p>
              <a:r>
                <a:rPr lang="es-AR" sz="1200" b="1" dirty="0">
                  <a:solidFill>
                    <a:schemeClr val="bg1"/>
                  </a:solidFill>
                </a:rPr>
                <a:t>TÍTULO</a:t>
              </a:r>
            </a:p>
          </p:txBody>
        </p:sp>
        <p:sp>
          <p:nvSpPr>
            <p:cNvPr id="9" name="54 CuadroTexto">
              <a:extLst>
                <a:ext uri="{FF2B5EF4-FFF2-40B4-BE49-F238E27FC236}">
                  <a16:creationId xmlns:a16="http://schemas.microsoft.com/office/drawing/2014/main" id="{687528D2-923B-1B80-BA4B-9BF16142A0C9}"/>
                </a:ext>
              </a:extLst>
            </p:cNvPr>
            <p:cNvSpPr txBox="1"/>
            <p:nvPr/>
          </p:nvSpPr>
          <p:spPr>
            <a:xfrm>
              <a:off x="9675188" y="4326038"/>
              <a:ext cx="1109960" cy="461665"/>
            </a:xfrm>
            <a:prstGeom prst="rect">
              <a:avLst/>
            </a:prstGeom>
            <a:solidFill>
              <a:schemeClr val="tx2"/>
            </a:solidFill>
          </p:spPr>
          <p:txBody>
            <a:bodyPr wrap="square" rtlCol="0">
              <a:spAutoFit/>
            </a:bodyPr>
            <a:lstStyle>
              <a:defPPr>
                <a:defRPr lang="es-AR"/>
              </a:defPPr>
              <a:lvl1pPr>
                <a:defRPr sz="2200" b="1">
                  <a:solidFill>
                    <a:schemeClr val="bg1"/>
                  </a:solidFill>
                </a:defRPr>
              </a:lvl1pPr>
            </a:lstStyle>
            <a:p>
              <a:pPr algn="ctr"/>
              <a:r>
                <a:rPr lang="es-AR" sz="1200" dirty="0"/>
                <a:t>REGISTRO CONTABLE</a:t>
              </a:r>
            </a:p>
          </p:txBody>
        </p:sp>
        <p:sp>
          <p:nvSpPr>
            <p:cNvPr id="10" name="55 CuadroTexto">
              <a:extLst>
                <a:ext uri="{FF2B5EF4-FFF2-40B4-BE49-F238E27FC236}">
                  <a16:creationId xmlns:a16="http://schemas.microsoft.com/office/drawing/2014/main" id="{73450503-BDE0-B3D9-3ED1-C6810B2EC6EE}"/>
                </a:ext>
              </a:extLst>
            </p:cNvPr>
            <p:cNvSpPr txBox="1"/>
            <p:nvPr/>
          </p:nvSpPr>
          <p:spPr>
            <a:xfrm>
              <a:off x="8748729" y="4023358"/>
              <a:ext cx="776468" cy="276999"/>
            </a:xfrm>
            <a:prstGeom prst="rect">
              <a:avLst/>
            </a:prstGeom>
            <a:solidFill>
              <a:schemeClr val="tx2"/>
            </a:solidFill>
          </p:spPr>
          <p:txBody>
            <a:bodyPr wrap="square" rtlCol="0">
              <a:spAutoFit/>
            </a:bodyPr>
            <a:lstStyle>
              <a:defPPr>
                <a:defRPr lang="es-AR"/>
              </a:defPPr>
              <a:lvl1pPr>
                <a:defRPr sz="2200" b="1">
                  <a:solidFill>
                    <a:schemeClr val="bg1"/>
                  </a:solidFill>
                </a:defRPr>
              </a:lvl1pPr>
            </a:lstStyle>
            <a:p>
              <a:pPr algn="ctr"/>
              <a:r>
                <a:rPr lang="es-AR" sz="1200" dirty="0"/>
                <a:t>FOTO</a:t>
              </a:r>
            </a:p>
          </p:txBody>
        </p:sp>
        <p:sp>
          <p:nvSpPr>
            <p:cNvPr id="11" name="56 CuadroTexto">
              <a:extLst>
                <a:ext uri="{FF2B5EF4-FFF2-40B4-BE49-F238E27FC236}">
                  <a16:creationId xmlns:a16="http://schemas.microsoft.com/office/drawing/2014/main" id="{7FEF107B-DCBB-41FA-FE61-B6C5BF1651ED}"/>
                </a:ext>
              </a:extLst>
            </p:cNvPr>
            <p:cNvSpPr txBox="1"/>
            <p:nvPr/>
          </p:nvSpPr>
          <p:spPr>
            <a:xfrm>
              <a:off x="8138134" y="5867926"/>
              <a:ext cx="2341671" cy="461665"/>
            </a:xfrm>
            <a:prstGeom prst="rect">
              <a:avLst/>
            </a:prstGeom>
            <a:noFill/>
          </p:spPr>
          <p:txBody>
            <a:bodyPr wrap="square" rtlCol="0">
              <a:spAutoFit/>
            </a:bodyPr>
            <a:lstStyle/>
            <a:p>
              <a:pPr algn="ctr"/>
              <a:r>
                <a:rPr lang="es-AR" sz="2400" b="1" dirty="0">
                  <a:solidFill>
                    <a:schemeClr val="tx2"/>
                  </a:solidFill>
                </a:rPr>
                <a:t>Legajo Inmueble</a:t>
              </a:r>
            </a:p>
          </p:txBody>
        </p:sp>
        <p:sp>
          <p:nvSpPr>
            <p:cNvPr id="12" name="70 CuadroTexto">
              <a:extLst>
                <a:ext uri="{FF2B5EF4-FFF2-40B4-BE49-F238E27FC236}">
                  <a16:creationId xmlns:a16="http://schemas.microsoft.com/office/drawing/2014/main" id="{C29FCCE7-2C87-69B5-359A-0A0DD88B5217}"/>
                </a:ext>
              </a:extLst>
            </p:cNvPr>
            <p:cNvSpPr txBox="1"/>
            <p:nvPr/>
          </p:nvSpPr>
          <p:spPr>
            <a:xfrm>
              <a:off x="7974296" y="5499358"/>
              <a:ext cx="677001" cy="276999"/>
            </a:xfrm>
            <a:prstGeom prst="rect">
              <a:avLst/>
            </a:prstGeom>
            <a:solidFill>
              <a:schemeClr val="tx2"/>
            </a:solidFill>
          </p:spPr>
          <p:txBody>
            <a:bodyPr wrap="square" rtlCol="0">
              <a:spAutoFit/>
            </a:bodyPr>
            <a:lstStyle>
              <a:defPPr>
                <a:defRPr lang="es-AR"/>
              </a:defPPr>
              <a:lvl1pPr>
                <a:defRPr sz="2200" b="1">
                  <a:solidFill>
                    <a:schemeClr val="bg1"/>
                  </a:solidFill>
                </a:defRPr>
              </a:lvl1pPr>
            </a:lstStyle>
            <a:p>
              <a:pPr algn="ctr"/>
              <a:r>
                <a:rPr lang="es-AR" sz="1200" dirty="0"/>
                <a:t>TTN</a:t>
              </a:r>
            </a:p>
          </p:txBody>
        </p:sp>
      </p:grpSp>
    </p:spTree>
    <p:extLst>
      <p:ext uri="{BB962C8B-B14F-4D97-AF65-F5344CB8AC3E}">
        <p14:creationId xmlns:p14="http://schemas.microsoft.com/office/powerpoint/2010/main" val="1118281059"/>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áfico 1">
            <a:extLst>
              <a:ext uri="{FF2B5EF4-FFF2-40B4-BE49-F238E27FC236}">
                <a16:creationId xmlns:a16="http://schemas.microsoft.com/office/drawing/2014/main" id="{36509E20-6A34-A46B-A3CC-A571DB20A4A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520435" y="283717"/>
            <a:ext cx="612377" cy="552995"/>
          </a:xfrm>
          <a:prstGeom prst="rect">
            <a:avLst/>
          </a:prstGeom>
        </p:spPr>
      </p:pic>
      <p:sp>
        <p:nvSpPr>
          <p:cNvPr id="3" name="CuadroTexto 2">
            <a:extLst>
              <a:ext uri="{FF2B5EF4-FFF2-40B4-BE49-F238E27FC236}">
                <a16:creationId xmlns:a16="http://schemas.microsoft.com/office/drawing/2014/main" id="{05E61BE1-4A3A-CC80-133C-8618B3D0B468}"/>
              </a:ext>
            </a:extLst>
          </p:cNvPr>
          <p:cNvSpPr txBox="1"/>
          <p:nvPr/>
        </p:nvSpPr>
        <p:spPr>
          <a:xfrm>
            <a:off x="475862" y="1439595"/>
            <a:ext cx="4508070" cy="338554"/>
          </a:xfrm>
          <a:prstGeom prst="rect">
            <a:avLst/>
          </a:prstGeom>
          <a:noFill/>
        </p:spPr>
        <p:txBody>
          <a:bodyPr wrap="square" rtlCol="0">
            <a:spAutoFit/>
          </a:bodyPr>
          <a:lstStyle/>
          <a:p>
            <a:pPr marL="0" indent="0">
              <a:buNone/>
            </a:pPr>
            <a:r>
              <a:rPr lang="es-ES" altLang="es-MX" sz="1600" b="1" dirty="0">
                <a:solidFill>
                  <a:srgbClr val="002060"/>
                </a:solidFill>
                <a:latin typeface="Lora" pitchFamily="2" charset="0"/>
              </a:rPr>
              <a:t>RENABE - </a:t>
            </a:r>
            <a:r>
              <a:rPr lang="es-ES" sz="1600" b="1" dirty="0">
                <a:solidFill>
                  <a:srgbClr val="002060"/>
                </a:solidFill>
                <a:latin typeface="Lora" pitchFamily="2" charset="0"/>
              </a:rPr>
              <a:t>Módulo de Registro Contable de SIENA</a:t>
            </a:r>
          </a:p>
        </p:txBody>
      </p:sp>
      <p:pic>
        <p:nvPicPr>
          <p:cNvPr id="15" name="Imagen 14">
            <a:extLst>
              <a:ext uri="{FF2B5EF4-FFF2-40B4-BE49-F238E27FC236}">
                <a16:creationId xmlns:a16="http://schemas.microsoft.com/office/drawing/2014/main" id="{F787D171-2504-A1DD-B398-5B94BA224D2A}"/>
              </a:ext>
            </a:extLst>
          </p:cNvPr>
          <p:cNvPicPr>
            <a:picLocks noChangeAspect="1"/>
          </p:cNvPicPr>
          <p:nvPr/>
        </p:nvPicPr>
        <p:blipFill>
          <a:blip r:embed="rId5"/>
          <a:stretch>
            <a:fillRect/>
          </a:stretch>
        </p:blipFill>
        <p:spPr>
          <a:xfrm>
            <a:off x="735459" y="980728"/>
            <a:ext cx="9600000" cy="5400000"/>
          </a:xfrm>
          <a:prstGeom prst="rect">
            <a:avLst/>
          </a:prstGeom>
        </p:spPr>
      </p:pic>
      <p:grpSp>
        <p:nvGrpSpPr>
          <p:cNvPr id="20" name="Grupo 19">
            <a:extLst>
              <a:ext uri="{FF2B5EF4-FFF2-40B4-BE49-F238E27FC236}">
                <a16:creationId xmlns:a16="http://schemas.microsoft.com/office/drawing/2014/main" id="{7A70E0BD-45C7-8DEE-3AD3-5950A7484048}"/>
              </a:ext>
            </a:extLst>
          </p:cNvPr>
          <p:cNvGrpSpPr/>
          <p:nvPr/>
        </p:nvGrpSpPr>
        <p:grpSpPr>
          <a:xfrm>
            <a:off x="871397" y="1130677"/>
            <a:ext cx="9600000" cy="5400000"/>
            <a:chOff x="784531" y="980728"/>
            <a:chExt cx="9600000" cy="5400000"/>
          </a:xfrm>
        </p:grpSpPr>
        <p:pic>
          <p:nvPicPr>
            <p:cNvPr id="17" name="Imagen 16">
              <a:extLst>
                <a:ext uri="{FF2B5EF4-FFF2-40B4-BE49-F238E27FC236}">
                  <a16:creationId xmlns:a16="http://schemas.microsoft.com/office/drawing/2014/main" id="{D72CE2EF-84CE-422E-B2AC-FF83DC2B3405}"/>
                </a:ext>
              </a:extLst>
            </p:cNvPr>
            <p:cNvPicPr>
              <a:picLocks noChangeAspect="1"/>
            </p:cNvPicPr>
            <p:nvPr/>
          </p:nvPicPr>
          <p:blipFill>
            <a:blip r:embed="rId6"/>
            <a:stretch>
              <a:fillRect/>
            </a:stretch>
          </p:blipFill>
          <p:spPr>
            <a:xfrm>
              <a:off x="784531" y="980728"/>
              <a:ext cx="9600000" cy="5400000"/>
            </a:xfrm>
            <a:prstGeom prst="rect">
              <a:avLst/>
            </a:prstGeom>
          </p:spPr>
        </p:pic>
        <p:sp>
          <p:nvSpPr>
            <p:cNvPr id="18" name="Flecha: hacia la izquierda 17">
              <a:extLst>
                <a:ext uri="{FF2B5EF4-FFF2-40B4-BE49-F238E27FC236}">
                  <a16:creationId xmlns:a16="http://schemas.microsoft.com/office/drawing/2014/main" id="{3F7FEDFA-781D-532F-5D98-10B6D9A7487B}"/>
                </a:ext>
              </a:extLst>
            </p:cNvPr>
            <p:cNvSpPr/>
            <p:nvPr/>
          </p:nvSpPr>
          <p:spPr>
            <a:xfrm>
              <a:off x="1599555" y="1727498"/>
              <a:ext cx="423878" cy="33855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grpSp>
      <p:pic>
        <p:nvPicPr>
          <p:cNvPr id="22" name="Imagen 21">
            <a:extLst>
              <a:ext uri="{FF2B5EF4-FFF2-40B4-BE49-F238E27FC236}">
                <a16:creationId xmlns:a16="http://schemas.microsoft.com/office/drawing/2014/main" id="{00E975EE-B88B-3576-0B3B-2663ED7FCE81}"/>
              </a:ext>
            </a:extLst>
          </p:cNvPr>
          <p:cNvPicPr>
            <a:picLocks noChangeAspect="1"/>
          </p:cNvPicPr>
          <p:nvPr/>
        </p:nvPicPr>
        <p:blipFill>
          <a:blip r:embed="rId7"/>
          <a:stretch>
            <a:fillRect/>
          </a:stretch>
        </p:blipFill>
        <p:spPr>
          <a:xfrm>
            <a:off x="3007184" y="2229106"/>
            <a:ext cx="9600000" cy="5400000"/>
          </a:xfrm>
          <a:prstGeom prst="rect">
            <a:avLst/>
          </a:prstGeom>
        </p:spPr>
      </p:pic>
      <p:grpSp>
        <p:nvGrpSpPr>
          <p:cNvPr id="4" name="Grupo 3">
            <a:extLst>
              <a:ext uri="{FF2B5EF4-FFF2-40B4-BE49-F238E27FC236}">
                <a16:creationId xmlns:a16="http://schemas.microsoft.com/office/drawing/2014/main" id="{265C597A-A036-34C2-D7A7-BE22F4672A30}"/>
              </a:ext>
            </a:extLst>
          </p:cNvPr>
          <p:cNvGrpSpPr/>
          <p:nvPr/>
        </p:nvGrpSpPr>
        <p:grpSpPr>
          <a:xfrm>
            <a:off x="486852" y="2520000"/>
            <a:ext cx="2876405" cy="4048476"/>
            <a:chOff x="-217329" y="2319058"/>
            <a:chExt cx="3409287" cy="4490432"/>
          </a:xfrm>
          <a:solidFill>
            <a:srgbClr val="D1D1D1"/>
          </a:solidFill>
        </p:grpSpPr>
        <p:sp>
          <p:nvSpPr>
            <p:cNvPr id="7" name="32 Rectángulo">
              <a:extLst>
                <a:ext uri="{FF2B5EF4-FFF2-40B4-BE49-F238E27FC236}">
                  <a16:creationId xmlns:a16="http://schemas.microsoft.com/office/drawing/2014/main" id="{20C0844E-E829-17EC-08B7-4E785468F47E}"/>
                </a:ext>
              </a:extLst>
            </p:cNvPr>
            <p:cNvSpPr/>
            <p:nvPr/>
          </p:nvSpPr>
          <p:spPr>
            <a:xfrm>
              <a:off x="-217329" y="3088499"/>
              <a:ext cx="3409287" cy="3720991"/>
            </a:xfrm>
            <a:prstGeom prst="rect">
              <a:avLst/>
            </a:prstGeom>
            <a:grpFill/>
          </p:spPr>
          <p:txBody>
            <a:bodyPr wrap="square">
              <a:spAutoFit/>
            </a:bodyPr>
            <a:lstStyle/>
            <a:p>
              <a:pPr marL="64008" indent="0" algn="just">
                <a:spcBef>
                  <a:spcPts val="300"/>
                </a:spcBef>
                <a:buNone/>
              </a:pPr>
              <a:endParaRPr lang="es-AR" sz="700" dirty="0">
                <a:latin typeface="Calibri" panose="020F0502020204030204" pitchFamily="34" charset="0"/>
              </a:endParaRPr>
            </a:p>
            <a:p>
              <a:pPr marL="349758" indent="-285750" algn="just">
                <a:spcBef>
                  <a:spcPts val="300"/>
                </a:spcBef>
                <a:buClr>
                  <a:schemeClr val="bg1"/>
                </a:buClr>
                <a:buSzPct val="95000"/>
                <a:buFont typeface="Wingdings 2"/>
                <a:buChar char=""/>
              </a:pPr>
              <a:r>
                <a:rPr lang="es-AR" dirty="0">
                  <a:solidFill>
                    <a:schemeClr val="tx2"/>
                  </a:solidFill>
                  <a:latin typeface="Calibri" panose="020F0502020204030204" pitchFamily="34" charset="0"/>
                </a:rPr>
                <a:t>CIE</a:t>
              </a:r>
              <a:endParaRPr lang="es-AR" dirty="0">
                <a:solidFill>
                  <a:schemeClr val="tx2"/>
                </a:solidFill>
                <a:latin typeface="Arial Black" panose="020B0A04020102020204" pitchFamily="34" charset="0"/>
              </a:endParaRPr>
            </a:p>
            <a:p>
              <a:pPr marL="349758" indent="-285750" algn="just">
                <a:spcBef>
                  <a:spcPts val="300"/>
                </a:spcBef>
                <a:buClr>
                  <a:schemeClr val="bg1"/>
                </a:buClr>
                <a:buSzPct val="95000"/>
                <a:buFont typeface="Wingdings 2"/>
                <a:buChar char=""/>
              </a:pPr>
              <a:r>
                <a:rPr lang="es-AR" dirty="0">
                  <a:solidFill>
                    <a:schemeClr val="tx2"/>
                  </a:solidFill>
                  <a:latin typeface="Calibri" panose="020F0502020204030204" pitchFamily="34" charset="0"/>
                </a:rPr>
                <a:t>Calle</a:t>
              </a:r>
            </a:p>
            <a:p>
              <a:pPr marL="349758" indent="-285750" algn="just">
                <a:spcBef>
                  <a:spcPts val="300"/>
                </a:spcBef>
                <a:buClr>
                  <a:schemeClr val="bg1"/>
                </a:buClr>
                <a:buSzPct val="95000"/>
                <a:buFont typeface="Wingdings 2"/>
                <a:buChar char=""/>
              </a:pPr>
              <a:r>
                <a:rPr lang="es-AR" dirty="0">
                  <a:solidFill>
                    <a:schemeClr val="tx2"/>
                  </a:solidFill>
                  <a:latin typeface="Calibri" panose="020F0502020204030204" pitchFamily="34" charset="0"/>
                </a:rPr>
                <a:t>Número</a:t>
              </a:r>
            </a:p>
            <a:p>
              <a:pPr marL="349758" indent="-285750" algn="just">
                <a:spcBef>
                  <a:spcPts val="300"/>
                </a:spcBef>
                <a:buClr>
                  <a:schemeClr val="bg1"/>
                </a:buClr>
                <a:buSzPct val="95000"/>
                <a:buFont typeface="Wingdings 2"/>
                <a:buChar char=""/>
              </a:pPr>
              <a:r>
                <a:rPr lang="es-AR" dirty="0">
                  <a:solidFill>
                    <a:schemeClr val="tx2"/>
                  </a:solidFill>
                  <a:latin typeface="Calibri" panose="020F0502020204030204" pitchFamily="34" charset="0"/>
                </a:rPr>
                <a:t>Localidad</a:t>
              </a:r>
            </a:p>
            <a:p>
              <a:pPr marL="349758" indent="-285750" algn="just">
                <a:spcBef>
                  <a:spcPts val="300"/>
                </a:spcBef>
                <a:buClr>
                  <a:schemeClr val="bg1"/>
                </a:buClr>
                <a:buSzPct val="95000"/>
                <a:buFont typeface="Wingdings 2"/>
                <a:buChar char=""/>
              </a:pPr>
              <a:r>
                <a:rPr lang="es-AR" dirty="0">
                  <a:solidFill>
                    <a:schemeClr val="tx2"/>
                  </a:solidFill>
                  <a:latin typeface="Calibri" panose="020F0502020204030204" pitchFamily="34" charset="0"/>
                </a:rPr>
                <a:t>Provincia</a:t>
              </a:r>
            </a:p>
            <a:p>
              <a:pPr marL="349758" indent="-285750" algn="just">
                <a:spcBef>
                  <a:spcPts val="300"/>
                </a:spcBef>
                <a:buClr>
                  <a:schemeClr val="bg1"/>
                </a:buClr>
                <a:buSzPct val="95000"/>
                <a:buFont typeface="Wingdings 2"/>
                <a:buChar char=""/>
              </a:pPr>
              <a:r>
                <a:rPr lang="es-AR" dirty="0">
                  <a:solidFill>
                    <a:schemeClr val="tx2"/>
                  </a:solidFill>
                  <a:latin typeface="Calibri" panose="020F0502020204030204" pitchFamily="34" charset="0"/>
                </a:rPr>
                <a:t>País</a:t>
              </a:r>
            </a:p>
            <a:p>
              <a:pPr marL="349758" indent="-285750" algn="just">
                <a:spcBef>
                  <a:spcPts val="300"/>
                </a:spcBef>
                <a:buClr>
                  <a:schemeClr val="bg1"/>
                </a:buClr>
                <a:buSzPct val="95000"/>
                <a:buFont typeface="Wingdings 2"/>
                <a:buChar char=""/>
              </a:pPr>
              <a:r>
                <a:rPr lang="es-AR" dirty="0">
                  <a:solidFill>
                    <a:schemeClr val="tx2"/>
                  </a:solidFill>
                  <a:latin typeface="Calibri" panose="020F0502020204030204" pitchFamily="34" charset="0"/>
                </a:rPr>
                <a:t>Situación del mismo</a:t>
              </a:r>
            </a:p>
            <a:p>
              <a:pPr marL="349758" indent="-285750" algn="just">
                <a:spcBef>
                  <a:spcPts val="300"/>
                </a:spcBef>
                <a:buClr>
                  <a:schemeClr val="bg1"/>
                </a:buClr>
                <a:buSzPct val="95000"/>
                <a:buFont typeface="Wingdings 2"/>
                <a:buChar char=""/>
              </a:pPr>
              <a:r>
                <a:rPr lang="es-AR" dirty="0">
                  <a:solidFill>
                    <a:schemeClr val="tx2"/>
                  </a:solidFill>
                  <a:latin typeface="Calibri" panose="020F0502020204030204" pitchFamily="34" charset="0"/>
                </a:rPr>
                <a:t>Fuente del dato</a:t>
              </a:r>
            </a:p>
            <a:p>
              <a:pPr marL="349758" indent="-285750" algn="just">
                <a:spcBef>
                  <a:spcPts val="300"/>
                </a:spcBef>
                <a:buClr>
                  <a:schemeClr val="bg1"/>
                </a:buClr>
                <a:buSzPct val="95000"/>
                <a:buFont typeface="Wingdings 2"/>
                <a:buChar char=""/>
              </a:pPr>
              <a:r>
                <a:rPr lang="es-AR" dirty="0">
                  <a:solidFill>
                    <a:schemeClr val="tx2"/>
                  </a:solidFill>
                  <a:latin typeface="Calibri" panose="020F0502020204030204" pitchFamily="34" charset="0"/>
                </a:rPr>
                <a:t>Polígono</a:t>
              </a:r>
            </a:p>
            <a:p>
              <a:pPr marL="349758" indent="-285750" algn="just">
                <a:spcBef>
                  <a:spcPts val="300"/>
                </a:spcBef>
                <a:buClr>
                  <a:schemeClr val="accent3"/>
                </a:buClr>
                <a:buSzPct val="95000"/>
                <a:buFont typeface="Wingdings 2"/>
                <a:buChar char=""/>
              </a:pPr>
              <a:endParaRPr lang="es-AR" dirty="0">
                <a:latin typeface="Calibri" panose="020F0502020204030204" pitchFamily="34" charset="0"/>
              </a:endParaRPr>
            </a:p>
          </p:txBody>
        </p:sp>
        <p:sp>
          <p:nvSpPr>
            <p:cNvPr id="11" name="38 CuadroTexto">
              <a:extLst>
                <a:ext uri="{FF2B5EF4-FFF2-40B4-BE49-F238E27FC236}">
                  <a16:creationId xmlns:a16="http://schemas.microsoft.com/office/drawing/2014/main" id="{55F82695-7038-2296-97D5-66D21BA09177}"/>
                </a:ext>
              </a:extLst>
            </p:cNvPr>
            <p:cNvSpPr txBox="1"/>
            <p:nvPr/>
          </p:nvSpPr>
          <p:spPr>
            <a:xfrm>
              <a:off x="-217329" y="2319058"/>
              <a:ext cx="3409287" cy="648613"/>
            </a:xfrm>
            <a:prstGeom prst="rect">
              <a:avLst/>
            </a:prstGeom>
            <a:grpFill/>
          </p:spPr>
          <p:txBody>
            <a:bodyPr wrap="square" rtlCol="0">
              <a:spAutoFit/>
            </a:bodyPr>
            <a:lstStyle>
              <a:defPPr>
                <a:defRPr lang="es-AR"/>
              </a:defPPr>
              <a:lvl1pPr>
                <a:defRPr sz="2200" b="1">
                  <a:solidFill>
                    <a:schemeClr val="bg1"/>
                  </a:solidFill>
                </a:defRPr>
              </a:lvl1pPr>
            </a:lstStyle>
            <a:p>
              <a:pPr algn="ctr"/>
              <a:r>
                <a:rPr lang="es-AR" sz="1600" dirty="0"/>
                <a:t>REGISTRO </a:t>
              </a:r>
            </a:p>
            <a:p>
              <a:pPr algn="ctr"/>
              <a:r>
                <a:rPr lang="es-AR" sz="1600" dirty="0"/>
                <a:t>INMUEBLES (RENABE</a:t>
              </a:r>
              <a:r>
                <a:rPr lang="es-AR" sz="1200" dirty="0"/>
                <a:t>)</a:t>
              </a:r>
            </a:p>
          </p:txBody>
        </p:sp>
      </p:grpSp>
    </p:spTree>
    <p:extLst>
      <p:ext uri="{BB962C8B-B14F-4D97-AF65-F5344CB8AC3E}">
        <p14:creationId xmlns:p14="http://schemas.microsoft.com/office/powerpoint/2010/main" val="331600766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áfico 1">
            <a:extLst>
              <a:ext uri="{FF2B5EF4-FFF2-40B4-BE49-F238E27FC236}">
                <a16:creationId xmlns:a16="http://schemas.microsoft.com/office/drawing/2014/main" id="{7D9D30F8-AE99-E966-2BD6-F3AEAE830AF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520435" y="283717"/>
            <a:ext cx="612377" cy="552995"/>
          </a:xfrm>
          <a:prstGeom prst="rect">
            <a:avLst/>
          </a:prstGeom>
        </p:spPr>
      </p:pic>
      <p:sp>
        <p:nvSpPr>
          <p:cNvPr id="22" name="CuadroTexto 21">
            <a:extLst>
              <a:ext uri="{FF2B5EF4-FFF2-40B4-BE49-F238E27FC236}">
                <a16:creationId xmlns:a16="http://schemas.microsoft.com/office/drawing/2014/main" id="{D91DE8EF-BC3A-6FEC-127B-05626A99E3D2}"/>
              </a:ext>
            </a:extLst>
          </p:cNvPr>
          <p:cNvSpPr txBox="1"/>
          <p:nvPr/>
        </p:nvSpPr>
        <p:spPr>
          <a:xfrm>
            <a:off x="475862" y="1439595"/>
            <a:ext cx="4508070" cy="338554"/>
          </a:xfrm>
          <a:prstGeom prst="rect">
            <a:avLst/>
          </a:prstGeom>
          <a:noFill/>
        </p:spPr>
        <p:txBody>
          <a:bodyPr wrap="square" rtlCol="0">
            <a:spAutoFit/>
          </a:bodyPr>
          <a:lstStyle/>
          <a:p>
            <a:pPr marL="0" indent="0">
              <a:buNone/>
            </a:pPr>
            <a:r>
              <a:rPr lang="es-ES" altLang="es-MX" sz="1600" b="1" dirty="0">
                <a:solidFill>
                  <a:srgbClr val="002060"/>
                </a:solidFill>
                <a:latin typeface="Lora" pitchFamily="2" charset="0"/>
              </a:rPr>
              <a:t>RENABE - </a:t>
            </a:r>
            <a:r>
              <a:rPr lang="es-ES" sz="1600" b="1" dirty="0">
                <a:solidFill>
                  <a:srgbClr val="002060"/>
                </a:solidFill>
                <a:latin typeface="Lora" pitchFamily="2" charset="0"/>
              </a:rPr>
              <a:t>Módulo de Registro Contable de SIENA</a:t>
            </a:r>
          </a:p>
        </p:txBody>
      </p:sp>
      <p:grpSp>
        <p:nvGrpSpPr>
          <p:cNvPr id="26" name="Grupo 25">
            <a:extLst>
              <a:ext uri="{FF2B5EF4-FFF2-40B4-BE49-F238E27FC236}">
                <a16:creationId xmlns:a16="http://schemas.microsoft.com/office/drawing/2014/main" id="{8EBBE9AB-86C8-CBC5-E030-D32F39227492}"/>
              </a:ext>
            </a:extLst>
          </p:cNvPr>
          <p:cNvGrpSpPr/>
          <p:nvPr/>
        </p:nvGrpSpPr>
        <p:grpSpPr>
          <a:xfrm>
            <a:off x="734400" y="979200"/>
            <a:ext cx="9600000" cy="5400000"/>
            <a:chOff x="734400" y="979200"/>
            <a:chExt cx="9600000" cy="5400000"/>
          </a:xfrm>
        </p:grpSpPr>
        <p:pic>
          <p:nvPicPr>
            <p:cNvPr id="24" name="Imagen 23">
              <a:extLst>
                <a:ext uri="{FF2B5EF4-FFF2-40B4-BE49-F238E27FC236}">
                  <a16:creationId xmlns:a16="http://schemas.microsoft.com/office/drawing/2014/main" id="{9558C529-98F9-6421-F6DD-CB97BA76C2FD}"/>
                </a:ext>
              </a:extLst>
            </p:cNvPr>
            <p:cNvPicPr>
              <a:picLocks noChangeAspect="1"/>
            </p:cNvPicPr>
            <p:nvPr/>
          </p:nvPicPr>
          <p:blipFill>
            <a:blip r:embed="rId4"/>
            <a:stretch>
              <a:fillRect/>
            </a:stretch>
          </p:blipFill>
          <p:spPr>
            <a:xfrm>
              <a:off x="734400" y="979200"/>
              <a:ext cx="9600000" cy="5400000"/>
            </a:xfrm>
            <a:prstGeom prst="rect">
              <a:avLst/>
            </a:prstGeom>
          </p:spPr>
        </p:pic>
        <p:sp>
          <p:nvSpPr>
            <p:cNvPr id="25" name="Flecha: hacia la izquierda 24">
              <a:extLst>
                <a:ext uri="{FF2B5EF4-FFF2-40B4-BE49-F238E27FC236}">
                  <a16:creationId xmlns:a16="http://schemas.microsoft.com/office/drawing/2014/main" id="{65F433F7-0024-5EEF-B84C-A3AB54A54C4B}"/>
                </a:ext>
              </a:extLst>
            </p:cNvPr>
            <p:cNvSpPr/>
            <p:nvPr/>
          </p:nvSpPr>
          <p:spPr>
            <a:xfrm>
              <a:off x="1887587" y="2154342"/>
              <a:ext cx="423878" cy="33855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grpSp>
      <p:pic>
        <p:nvPicPr>
          <p:cNvPr id="28" name="Imagen 27">
            <a:extLst>
              <a:ext uri="{FF2B5EF4-FFF2-40B4-BE49-F238E27FC236}">
                <a16:creationId xmlns:a16="http://schemas.microsoft.com/office/drawing/2014/main" id="{08E773FB-92C6-A03F-5E83-7340D322E9EE}"/>
              </a:ext>
            </a:extLst>
          </p:cNvPr>
          <p:cNvPicPr>
            <a:picLocks noChangeAspect="1"/>
          </p:cNvPicPr>
          <p:nvPr/>
        </p:nvPicPr>
        <p:blipFill>
          <a:blip r:embed="rId5"/>
          <a:stretch>
            <a:fillRect/>
          </a:stretch>
        </p:blipFill>
        <p:spPr>
          <a:xfrm>
            <a:off x="871200" y="1143446"/>
            <a:ext cx="10975975" cy="6173986"/>
          </a:xfrm>
          <a:prstGeom prst="rect">
            <a:avLst/>
          </a:prstGeom>
        </p:spPr>
      </p:pic>
      <p:grpSp>
        <p:nvGrpSpPr>
          <p:cNvPr id="32" name="Grupo 31">
            <a:extLst>
              <a:ext uri="{FF2B5EF4-FFF2-40B4-BE49-F238E27FC236}">
                <a16:creationId xmlns:a16="http://schemas.microsoft.com/office/drawing/2014/main" id="{B434FE34-332E-4383-C4E1-0ABE85B6ED53}"/>
              </a:ext>
            </a:extLst>
          </p:cNvPr>
          <p:cNvGrpSpPr/>
          <p:nvPr/>
        </p:nvGrpSpPr>
        <p:grpSpPr>
          <a:xfrm>
            <a:off x="7777664" y="2520000"/>
            <a:ext cx="3168764" cy="3933336"/>
            <a:chOff x="7777664" y="2394113"/>
            <a:chExt cx="3168764" cy="3933336"/>
          </a:xfrm>
        </p:grpSpPr>
        <p:sp>
          <p:nvSpPr>
            <p:cNvPr id="30" name="82 CuadroTexto">
              <a:extLst>
                <a:ext uri="{FF2B5EF4-FFF2-40B4-BE49-F238E27FC236}">
                  <a16:creationId xmlns:a16="http://schemas.microsoft.com/office/drawing/2014/main" id="{6350C80F-0BAD-7959-A52A-C3DFCD1D6067}"/>
                </a:ext>
              </a:extLst>
            </p:cNvPr>
            <p:cNvSpPr txBox="1"/>
            <p:nvPr/>
          </p:nvSpPr>
          <p:spPr>
            <a:xfrm>
              <a:off x="7819952" y="2394113"/>
              <a:ext cx="3068636" cy="769441"/>
            </a:xfrm>
            <a:prstGeom prst="rect">
              <a:avLst/>
            </a:prstGeom>
            <a:solidFill>
              <a:schemeClr val="tx2"/>
            </a:solidFill>
          </p:spPr>
          <p:txBody>
            <a:bodyPr wrap="square" rtlCol="0">
              <a:spAutoFit/>
            </a:bodyPr>
            <a:lstStyle>
              <a:defPPr>
                <a:defRPr lang="es-AR"/>
              </a:defPPr>
              <a:lvl1pPr>
                <a:defRPr sz="2200" b="1">
                  <a:solidFill>
                    <a:schemeClr val="bg1"/>
                  </a:solidFill>
                </a:defRPr>
              </a:lvl1pPr>
            </a:lstStyle>
            <a:p>
              <a:pPr algn="ctr"/>
              <a:r>
                <a:rPr lang="es-AR" dirty="0"/>
                <a:t>REGISTRO CONTABLE</a:t>
              </a:r>
            </a:p>
            <a:p>
              <a:pPr algn="ctr"/>
              <a:r>
                <a:rPr lang="es-AR" dirty="0"/>
                <a:t>MRC</a:t>
              </a:r>
            </a:p>
          </p:txBody>
        </p:sp>
        <p:sp>
          <p:nvSpPr>
            <p:cNvPr id="31" name="33 Rectángulo">
              <a:extLst>
                <a:ext uri="{FF2B5EF4-FFF2-40B4-BE49-F238E27FC236}">
                  <a16:creationId xmlns:a16="http://schemas.microsoft.com/office/drawing/2014/main" id="{AEB58B48-1AF9-FE02-EE58-2CB978E39B1A}"/>
                </a:ext>
              </a:extLst>
            </p:cNvPr>
            <p:cNvSpPr/>
            <p:nvPr/>
          </p:nvSpPr>
          <p:spPr>
            <a:xfrm>
              <a:off x="7777664" y="3288155"/>
              <a:ext cx="3168764" cy="3039294"/>
            </a:xfrm>
            <a:prstGeom prst="rect">
              <a:avLst/>
            </a:prstGeom>
            <a:solidFill>
              <a:schemeClr val="accent1">
                <a:lumMod val="20000"/>
                <a:lumOff val="80000"/>
              </a:schemeClr>
            </a:solidFill>
          </p:spPr>
          <p:txBody>
            <a:bodyPr wrap="square">
              <a:spAutoFit/>
            </a:bodyPr>
            <a:lstStyle/>
            <a:p>
              <a:pPr marL="64008" indent="0" algn="just">
                <a:spcBef>
                  <a:spcPts val="300"/>
                </a:spcBef>
                <a:buNone/>
              </a:pPr>
              <a:endParaRPr lang="es-AR" sz="700" dirty="0">
                <a:latin typeface="Calibri" panose="020F0502020204030204" pitchFamily="34" charset="0"/>
              </a:endParaRPr>
            </a:p>
            <a:p>
              <a:pPr marL="349758" indent="-285750" algn="just">
                <a:spcBef>
                  <a:spcPts val="300"/>
                </a:spcBef>
                <a:buClr>
                  <a:schemeClr val="tx2"/>
                </a:buClr>
                <a:buSzPct val="95000"/>
                <a:buFont typeface="Wingdings 2"/>
                <a:buChar char=""/>
              </a:pPr>
              <a:r>
                <a:rPr lang="es-AR" dirty="0">
                  <a:solidFill>
                    <a:schemeClr val="tx2"/>
                  </a:solidFill>
                  <a:latin typeface="Calibri" panose="020F0502020204030204" pitchFamily="34" charset="0"/>
                </a:rPr>
                <a:t>N° SABEN</a:t>
              </a:r>
            </a:p>
            <a:p>
              <a:pPr marL="349758" indent="-285750" algn="just">
                <a:spcBef>
                  <a:spcPts val="300"/>
                </a:spcBef>
                <a:buClr>
                  <a:schemeClr val="tx2"/>
                </a:buClr>
                <a:buSzPct val="95000"/>
                <a:buFont typeface="Wingdings 2"/>
                <a:buChar char=""/>
              </a:pPr>
              <a:r>
                <a:rPr lang="es-AR" dirty="0">
                  <a:solidFill>
                    <a:schemeClr val="tx2"/>
                  </a:solidFill>
                  <a:latin typeface="Calibri" panose="020F0502020204030204" pitchFamily="34" charset="0"/>
                </a:rPr>
                <a:t>Dirección</a:t>
              </a:r>
            </a:p>
            <a:p>
              <a:pPr marL="349758" indent="-285750" algn="just">
                <a:spcBef>
                  <a:spcPts val="300"/>
                </a:spcBef>
                <a:buClr>
                  <a:schemeClr val="tx2"/>
                </a:buClr>
                <a:buSzPct val="95000"/>
                <a:buFont typeface="Wingdings 2"/>
                <a:buChar char=""/>
              </a:pPr>
              <a:r>
                <a:rPr lang="es-AR" dirty="0">
                  <a:solidFill>
                    <a:schemeClr val="tx2"/>
                  </a:solidFill>
                  <a:latin typeface="Calibri" panose="020F0502020204030204" pitchFamily="34" charset="0"/>
                </a:rPr>
                <a:t>Unidad económica</a:t>
              </a:r>
            </a:p>
            <a:p>
              <a:pPr marL="349758" indent="-285750" algn="just">
                <a:spcBef>
                  <a:spcPts val="300"/>
                </a:spcBef>
                <a:buClr>
                  <a:schemeClr val="tx2"/>
                </a:buClr>
                <a:buSzPct val="95000"/>
                <a:buFont typeface="Wingdings 2"/>
                <a:buChar char=""/>
              </a:pPr>
              <a:r>
                <a:rPr lang="es-AR" dirty="0">
                  <a:solidFill>
                    <a:schemeClr val="tx2"/>
                  </a:solidFill>
                  <a:latin typeface="Calibri" panose="020F0502020204030204" pitchFamily="34" charset="0"/>
                </a:rPr>
                <a:t>Valor</a:t>
              </a:r>
            </a:p>
            <a:p>
              <a:pPr marL="349758" indent="-285750" algn="just">
                <a:spcBef>
                  <a:spcPts val="300"/>
                </a:spcBef>
                <a:buClr>
                  <a:schemeClr val="tx2"/>
                </a:buClr>
                <a:buSzPct val="95000"/>
                <a:buFont typeface="Wingdings 2"/>
                <a:buChar char=""/>
              </a:pPr>
              <a:r>
                <a:rPr lang="es-AR" dirty="0">
                  <a:solidFill>
                    <a:schemeClr val="tx2"/>
                  </a:solidFill>
                  <a:latin typeface="Calibri" panose="020F0502020204030204" pitchFamily="34" charset="0"/>
                </a:rPr>
                <a:t>Fecha de valor</a:t>
              </a:r>
            </a:p>
            <a:p>
              <a:pPr marL="349758" indent="-285750" algn="just">
                <a:spcBef>
                  <a:spcPts val="300"/>
                </a:spcBef>
                <a:buClr>
                  <a:schemeClr val="tx2"/>
                </a:buClr>
                <a:buSzPct val="95000"/>
                <a:buFont typeface="Wingdings 2"/>
                <a:buChar char=""/>
              </a:pPr>
              <a:r>
                <a:rPr lang="es-AR" dirty="0">
                  <a:solidFill>
                    <a:schemeClr val="tx2"/>
                  </a:solidFill>
                  <a:latin typeface="Calibri" panose="020F0502020204030204" pitchFamily="34" charset="0"/>
                </a:rPr>
                <a:t>Tipo valor</a:t>
              </a:r>
            </a:p>
            <a:p>
              <a:pPr marL="349758" indent="-285750" algn="just">
                <a:spcBef>
                  <a:spcPts val="300"/>
                </a:spcBef>
                <a:buClr>
                  <a:schemeClr val="tx2"/>
                </a:buClr>
                <a:buSzPct val="95000"/>
                <a:buFont typeface="Wingdings 2"/>
                <a:buChar char=""/>
              </a:pPr>
              <a:r>
                <a:rPr lang="es-AR" dirty="0">
                  <a:solidFill>
                    <a:schemeClr val="tx2"/>
                  </a:solidFill>
                  <a:latin typeface="Calibri" panose="020F0502020204030204" pitchFamily="34" charset="0"/>
                </a:rPr>
                <a:t>Vida útil</a:t>
              </a:r>
            </a:p>
            <a:p>
              <a:pPr marL="349758" indent="-285750" algn="just">
                <a:spcBef>
                  <a:spcPts val="300"/>
                </a:spcBef>
                <a:buClr>
                  <a:schemeClr val="tx2"/>
                </a:buClr>
                <a:buSzPct val="95000"/>
                <a:buFont typeface="Wingdings 2"/>
                <a:buChar char=""/>
              </a:pPr>
              <a:r>
                <a:rPr lang="es-AR" dirty="0">
                  <a:solidFill>
                    <a:schemeClr val="tx2"/>
                  </a:solidFill>
                  <a:latin typeface="Calibri" panose="020F0502020204030204" pitchFamily="34" charset="0"/>
                </a:rPr>
                <a:t>Cuadros de Cierre por año</a:t>
              </a:r>
            </a:p>
            <a:p>
              <a:pPr marL="349758" indent="-285750" algn="just">
                <a:spcBef>
                  <a:spcPts val="300"/>
                </a:spcBef>
                <a:buClr>
                  <a:schemeClr val="tx2"/>
                </a:buClr>
                <a:buSzPct val="95000"/>
                <a:buFont typeface="Wingdings 2"/>
                <a:buChar char=""/>
              </a:pPr>
              <a:r>
                <a:rPr lang="es-AR" dirty="0">
                  <a:solidFill>
                    <a:schemeClr val="tx2"/>
                  </a:solidFill>
                  <a:latin typeface="Calibri" panose="020F0502020204030204" pitchFamily="34" charset="0"/>
                </a:rPr>
                <a:t>Observaciones a los cuadros</a:t>
              </a:r>
            </a:p>
          </p:txBody>
        </p:sp>
      </p:grpSp>
    </p:spTree>
    <p:extLst>
      <p:ext uri="{BB962C8B-B14F-4D97-AF65-F5344CB8AC3E}">
        <p14:creationId xmlns:p14="http://schemas.microsoft.com/office/powerpoint/2010/main" val="2752191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upo 33">
            <a:extLst>
              <a:ext uri="{FF2B5EF4-FFF2-40B4-BE49-F238E27FC236}">
                <a16:creationId xmlns:a16="http://schemas.microsoft.com/office/drawing/2014/main" id="{251E2008-63BB-8599-58DB-EE122824966E}"/>
              </a:ext>
            </a:extLst>
          </p:cNvPr>
          <p:cNvGrpSpPr/>
          <p:nvPr/>
        </p:nvGrpSpPr>
        <p:grpSpPr>
          <a:xfrm>
            <a:off x="486852" y="2332852"/>
            <a:ext cx="2876405" cy="4048476"/>
            <a:chOff x="-217329" y="2319058"/>
            <a:chExt cx="3409287" cy="4490432"/>
          </a:xfrm>
          <a:solidFill>
            <a:srgbClr val="D1D1D1"/>
          </a:solidFill>
        </p:grpSpPr>
        <p:sp>
          <p:nvSpPr>
            <p:cNvPr id="35" name="32 Rectángulo">
              <a:extLst>
                <a:ext uri="{FF2B5EF4-FFF2-40B4-BE49-F238E27FC236}">
                  <a16:creationId xmlns:a16="http://schemas.microsoft.com/office/drawing/2014/main" id="{8386EA38-C977-CCBA-A133-4C2238C7FD02}"/>
                </a:ext>
              </a:extLst>
            </p:cNvPr>
            <p:cNvSpPr/>
            <p:nvPr/>
          </p:nvSpPr>
          <p:spPr>
            <a:xfrm>
              <a:off x="-217329" y="3088499"/>
              <a:ext cx="3409287" cy="3720991"/>
            </a:xfrm>
            <a:prstGeom prst="rect">
              <a:avLst/>
            </a:prstGeom>
            <a:grpFill/>
          </p:spPr>
          <p:txBody>
            <a:bodyPr wrap="square">
              <a:spAutoFit/>
            </a:bodyPr>
            <a:lstStyle/>
            <a:p>
              <a:pPr marL="64008" indent="0" algn="just">
                <a:spcBef>
                  <a:spcPts val="300"/>
                </a:spcBef>
                <a:buNone/>
              </a:pPr>
              <a:endParaRPr lang="es-AR" sz="700" dirty="0">
                <a:latin typeface="Calibri" panose="020F0502020204030204" pitchFamily="34" charset="0"/>
              </a:endParaRPr>
            </a:p>
            <a:p>
              <a:pPr marL="349758" indent="-285750" algn="just">
                <a:spcBef>
                  <a:spcPts val="300"/>
                </a:spcBef>
                <a:buClr>
                  <a:schemeClr val="bg1"/>
                </a:buClr>
                <a:buSzPct val="95000"/>
                <a:buFont typeface="Wingdings 2"/>
                <a:buChar char=""/>
              </a:pPr>
              <a:r>
                <a:rPr lang="es-AR" dirty="0">
                  <a:solidFill>
                    <a:schemeClr val="tx2"/>
                  </a:solidFill>
                  <a:latin typeface="Calibri" panose="020F0502020204030204" pitchFamily="34" charset="0"/>
                </a:rPr>
                <a:t>CIE</a:t>
              </a:r>
              <a:endParaRPr lang="es-AR" dirty="0">
                <a:solidFill>
                  <a:schemeClr val="tx2"/>
                </a:solidFill>
                <a:latin typeface="Arial Black" panose="020B0A04020102020204" pitchFamily="34" charset="0"/>
              </a:endParaRPr>
            </a:p>
            <a:p>
              <a:pPr marL="349758" indent="-285750" algn="just">
                <a:spcBef>
                  <a:spcPts val="300"/>
                </a:spcBef>
                <a:buClr>
                  <a:schemeClr val="bg1"/>
                </a:buClr>
                <a:buSzPct val="95000"/>
                <a:buFont typeface="Wingdings 2"/>
                <a:buChar char=""/>
              </a:pPr>
              <a:r>
                <a:rPr lang="es-AR" dirty="0">
                  <a:solidFill>
                    <a:schemeClr val="tx2"/>
                  </a:solidFill>
                  <a:latin typeface="Calibri" panose="020F0502020204030204" pitchFamily="34" charset="0"/>
                </a:rPr>
                <a:t>Calle</a:t>
              </a:r>
            </a:p>
            <a:p>
              <a:pPr marL="349758" indent="-285750" algn="just">
                <a:spcBef>
                  <a:spcPts val="300"/>
                </a:spcBef>
                <a:buClr>
                  <a:schemeClr val="bg1"/>
                </a:buClr>
                <a:buSzPct val="95000"/>
                <a:buFont typeface="Wingdings 2"/>
                <a:buChar char=""/>
              </a:pPr>
              <a:r>
                <a:rPr lang="es-AR" dirty="0">
                  <a:solidFill>
                    <a:schemeClr val="tx2"/>
                  </a:solidFill>
                  <a:latin typeface="Calibri" panose="020F0502020204030204" pitchFamily="34" charset="0"/>
                </a:rPr>
                <a:t>Número</a:t>
              </a:r>
            </a:p>
            <a:p>
              <a:pPr marL="349758" indent="-285750" algn="just">
                <a:spcBef>
                  <a:spcPts val="300"/>
                </a:spcBef>
                <a:buClr>
                  <a:schemeClr val="bg1"/>
                </a:buClr>
                <a:buSzPct val="95000"/>
                <a:buFont typeface="Wingdings 2"/>
                <a:buChar char=""/>
              </a:pPr>
              <a:r>
                <a:rPr lang="es-AR" dirty="0">
                  <a:solidFill>
                    <a:schemeClr val="tx2"/>
                  </a:solidFill>
                  <a:latin typeface="Calibri" panose="020F0502020204030204" pitchFamily="34" charset="0"/>
                </a:rPr>
                <a:t>Localidad</a:t>
              </a:r>
            </a:p>
            <a:p>
              <a:pPr marL="349758" indent="-285750" algn="just">
                <a:spcBef>
                  <a:spcPts val="300"/>
                </a:spcBef>
                <a:buClr>
                  <a:schemeClr val="bg1"/>
                </a:buClr>
                <a:buSzPct val="95000"/>
                <a:buFont typeface="Wingdings 2"/>
                <a:buChar char=""/>
              </a:pPr>
              <a:r>
                <a:rPr lang="es-AR" dirty="0">
                  <a:solidFill>
                    <a:schemeClr val="tx2"/>
                  </a:solidFill>
                  <a:latin typeface="Calibri" panose="020F0502020204030204" pitchFamily="34" charset="0"/>
                </a:rPr>
                <a:t>Provincia</a:t>
              </a:r>
            </a:p>
            <a:p>
              <a:pPr marL="349758" indent="-285750" algn="just">
                <a:spcBef>
                  <a:spcPts val="300"/>
                </a:spcBef>
                <a:buClr>
                  <a:schemeClr val="bg1"/>
                </a:buClr>
                <a:buSzPct val="95000"/>
                <a:buFont typeface="Wingdings 2"/>
                <a:buChar char=""/>
              </a:pPr>
              <a:r>
                <a:rPr lang="es-AR" dirty="0">
                  <a:solidFill>
                    <a:schemeClr val="tx2"/>
                  </a:solidFill>
                  <a:latin typeface="Calibri" panose="020F0502020204030204" pitchFamily="34" charset="0"/>
                </a:rPr>
                <a:t>País</a:t>
              </a:r>
            </a:p>
            <a:p>
              <a:pPr marL="349758" indent="-285750" algn="just">
                <a:spcBef>
                  <a:spcPts val="300"/>
                </a:spcBef>
                <a:buClr>
                  <a:schemeClr val="bg1"/>
                </a:buClr>
                <a:buSzPct val="95000"/>
                <a:buFont typeface="Wingdings 2"/>
                <a:buChar char=""/>
              </a:pPr>
              <a:r>
                <a:rPr lang="es-AR" dirty="0">
                  <a:solidFill>
                    <a:schemeClr val="tx2"/>
                  </a:solidFill>
                  <a:latin typeface="Calibri" panose="020F0502020204030204" pitchFamily="34" charset="0"/>
                </a:rPr>
                <a:t>Situación del mismo</a:t>
              </a:r>
            </a:p>
            <a:p>
              <a:pPr marL="349758" indent="-285750" algn="just">
                <a:spcBef>
                  <a:spcPts val="300"/>
                </a:spcBef>
                <a:buClr>
                  <a:schemeClr val="bg1"/>
                </a:buClr>
                <a:buSzPct val="95000"/>
                <a:buFont typeface="Wingdings 2"/>
                <a:buChar char=""/>
              </a:pPr>
              <a:r>
                <a:rPr lang="es-AR" dirty="0">
                  <a:solidFill>
                    <a:schemeClr val="tx2"/>
                  </a:solidFill>
                  <a:latin typeface="Calibri" panose="020F0502020204030204" pitchFamily="34" charset="0"/>
                </a:rPr>
                <a:t>Fuente del dato</a:t>
              </a:r>
            </a:p>
            <a:p>
              <a:pPr marL="349758" indent="-285750" algn="just">
                <a:spcBef>
                  <a:spcPts val="300"/>
                </a:spcBef>
                <a:buClr>
                  <a:schemeClr val="bg1"/>
                </a:buClr>
                <a:buSzPct val="95000"/>
                <a:buFont typeface="Wingdings 2"/>
                <a:buChar char=""/>
              </a:pPr>
              <a:r>
                <a:rPr lang="es-AR" dirty="0">
                  <a:solidFill>
                    <a:schemeClr val="tx2"/>
                  </a:solidFill>
                  <a:latin typeface="Calibri" panose="020F0502020204030204" pitchFamily="34" charset="0"/>
                </a:rPr>
                <a:t>Polígono</a:t>
              </a:r>
            </a:p>
            <a:p>
              <a:pPr marL="349758" indent="-285750" algn="just">
                <a:spcBef>
                  <a:spcPts val="300"/>
                </a:spcBef>
                <a:buClr>
                  <a:schemeClr val="accent3"/>
                </a:buClr>
                <a:buSzPct val="95000"/>
                <a:buFont typeface="Wingdings 2"/>
                <a:buChar char=""/>
              </a:pPr>
              <a:endParaRPr lang="es-AR" dirty="0">
                <a:latin typeface="Calibri" panose="020F0502020204030204" pitchFamily="34" charset="0"/>
              </a:endParaRPr>
            </a:p>
          </p:txBody>
        </p:sp>
        <p:sp>
          <p:nvSpPr>
            <p:cNvPr id="36" name="38 CuadroTexto">
              <a:extLst>
                <a:ext uri="{FF2B5EF4-FFF2-40B4-BE49-F238E27FC236}">
                  <a16:creationId xmlns:a16="http://schemas.microsoft.com/office/drawing/2014/main" id="{B65F8C04-6A64-D6C0-8730-07A8E4177513}"/>
                </a:ext>
              </a:extLst>
            </p:cNvPr>
            <p:cNvSpPr txBox="1"/>
            <p:nvPr/>
          </p:nvSpPr>
          <p:spPr>
            <a:xfrm>
              <a:off x="-217329" y="2319058"/>
              <a:ext cx="3409287" cy="648613"/>
            </a:xfrm>
            <a:prstGeom prst="rect">
              <a:avLst/>
            </a:prstGeom>
            <a:grpFill/>
          </p:spPr>
          <p:txBody>
            <a:bodyPr wrap="square" rtlCol="0">
              <a:spAutoFit/>
            </a:bodyPr>
            <a:lstStyle>
              <a:defPPr>
                <a:defRPr lang="es-AR"/>
              </a:defPPr>
              <a:lvl1pPr>
                <a:defRPr sz="2200" b="1">
                  <a:solidFill>
                    <a:schemeClr val="bg1"/>
                  </a:solidFill>
                </a:defRPr>
              </a:lvl1pPr>
            </a:lstStyle>
            <a:p>
              <a:pPr algn="ctr"/>
              <a:r>
                <a:rPr lang="es-AR" sz="1600" dirty="0"/>
                <a:t>REGISTRO </a:t>
              </a:r>
            </a:p>
            <a:p>
              <a:pPr algn="ctr"/>
              <a:r>
                <a:rPr lang="es-AR" sz="1600" dirty="0"/>
                <a:t>INMUEBLES (RENABE</a:t>
              </a:r>
              <a:r>
                <a:rPr lang="es-AR" sz="1200" dirty="0"/>
                <a:t>)</a:t>
              </a:r>
            </a:p>
          </p:txBody>
        </p:sp>
      </p:grpSp>
      <p:pic>
        <p:nvPicPr>
          <p:cNvPr id="2" name="Gráfico 1">
            <a:extLst>
              <a:ext uri="{FF2B5EF4-FFF2-40B4-BE49-F238E27FC236}">
                <a16:creationId xmlns:a16="http://schemas.microsoft.com/office/drawing/2014/main" id="{7D9D30F8-AE99-E966-2BD6-F3AEAE830AF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520435" y="283717"/>
            <a:ext cx="612377" cy="552995"/>
          </a:xfrm>
          <a:prstGeom prst="rect">
            <a:avLst/>
          </a:prstGeom>
        </p:spPr>
      </p:pic>
      <p:sp>
        <p:nvSpPr>
          <p:cNvPr id="28" name="10 Rectángulo">
            <a:extLst>
              <a:ext uri="{FF2B5EF4-FFF2-40B4-BE49-F238E27FC236}">
                <a16:creationId xmlns:a16="http://schemas.microsoft.com/office/drawing/2014/main" id="{B4358919-C7C9-3771-35E1-E708F535A8E7}"/>
              </a:ext>
            </a:extLst>
          </p:cNvPr>
          <p:cNvSpPr/>
          <p:nvPr/>
        </p:nvSpPr>
        <p:spPr>
          <a:xfrm>
            <a:off x="3361067" y="2996073"/>
            <a:ext cx="1496117" cy="2031325"/>
          </a:xfrm>
          <a:prstGeom prst="rect">
            <a:avLst/>
          </a:prstGeom>
          <a:solidFill>
            <a:schemeClr val="accent1">
              <a:lumMod val="60000"/>
              <a:lumOff val="40000"/>
            </a:schemeClr>
          </a:solidFill>
          <a:ln>
            <a:solidFill>
              <a:schemeClr val="accent1"/>
            </a:solidFill>
          </a:ln>
        </p:spPr>
        <p:txBody>
          <a:bodyPr wrap="none">
            <a:spAutoFit/>
          </a:bodyPr>
          <a:lstStyle/>
          <a:p>
            <a:pPr algn="ctr"/>
            <a:r>
              <a:rPr lang="es-AR" dirty="0">
                <a:solidFill>
                  <a:schemeClr val="tx2"/>
                </a:solidFill>
              </a:rPr>
              <a:t>CIE</a:t>
            </a:r>
          </a:p>
          <a:p>
            <a:r>
              <a:rPr lang="es-AR" dirty="0">
                <a:solidFill>
                  <a:schemeClr val="tx2"/>
                </a:solidFill>
              </a:rPr>
              <a:t>02-0000005-6</a:t>
            </a:r>
          </a:p>
          <a:p>
            <a:r>
              <a:rPr lang="es-AR" dirty="0">
                <a:solidFill>
                  <a:schemeClr val="tx2"/>
                </a:solidFill>
              </a:rPr>
              <a:t>02-0000006-4</a:t>
            </a:r>
          </a:p>
          <a:p>
            <a:r>
              <a:rPr lang="es-AR" dirty="0">
                <a:solidFill>
                  <a:schemeClr val="tx2"/>
                </a:solidFill>
              </a:rPr>
              <a:t>02-0000007-2</a:t>
            </a:r>
          </a:p>
          <a:p>
            <a:r>
              <a:rPr lang="es-AR" dirty="0">
                <a:solidFill>
                  <a:schemeClr val="tx2"/>
                </a:solidFill>
              </a:rPr>
              <a:t>18-0000001-3</a:t>
            </a:r>
          </a:p>
          <a:p>
            <a:r>
              <a:rPr lang="es-AR" dirty="0">
                <a:solidFill>
                  <a:schemeClr val="tx2"/>
                </a:solidFill>
              </a:rPr>
              <a:t>18-0000002-1</a:t>
            </a:r>
          </a:p>
          <a:p>
            <a:r>
              <a:rPr lang="es-AR" dirty="0">
                <a:solidFill>
                  <a:schemeClr val="tx2"/>
                </a:solidFill>
              </a:rPr>
              <a:t>18-0000003-1</a:t>
            </a:r>
          </a:p>
        </p:txBody>
      </p:sp>
      <p:sp>
        <p:nvSpPr>
          <p:cNvPr id="29" name="47 Rectángulo">
            <a:extLst>
              <a:ext uri="{FF2B5EF4-FFF2-40B4-BE49-F238E27FC236}">
                <a16:creationId xmlns:a16="http://schemas.microsoft.com/office/drawing/2014/main" id="{C9057005-CC56-B01B-8840-B46B3CEDB3A1}"/>
              </a:ext>
            </a:extLst>
          </p:cNvPr>
          <p:cNvSpPr/>
          <p:nvPr/>
        </p:nvSpPr>
        <p:spPr>
          <a:xfrm>
            <a:off x="6343366" y="2976406"/>
            <a:ext cx="1088837" cy="2031325"/>
          </a:xfrm>
          <a:prstGeom prst="rect">
            <a:avLst/>
          </a:prstGeom>
          <a:solidFill>
            <a:schemeClr val="tx2"/>
          </a:solidFill>
          <a:ln>
            <a:solidFill>
              <a:schemeClr val="accent1"/>
            </a:solidFill>
          </a:ln>
        </p:spPr>
        <p:txBody>
          <a:bodyPr wrap="none">
            <a:spAutoFit/>
          </a:bodyPr>
          <a:lstStyle/>
          <a:p>
            <a:pPr algn="ctr"/>
            <a:r>
              <a:rPr lang="es-AR" dirty="0">
                <a:solidFill>
                  <a:schemeClr val="bg1"/>
                </a:solidFill>
              </a:rPr>
              <a:t>N° SABEN</a:t>
            </a:r>
          </a:p>
          <a:p>
            <a:pPr algn="ctr"/>
            <a:r>
              <a:rPr lang="es-AR" dirty="0">
                <a:solidFill>
                  <a:schemeClr val="bg1"/>
                </a:solidFill>
              </a:rPr>
              <a:t>2676</a:t>
            </a:r>
          </a:p>
          <a:p>
            <a:pPr algn="ctr"/>
            <a:r>
              <a:rPr lang="es-AR" dirty="0">
                <a:solidFill>
                  <a:schemeClr val="bg1"/>
                </a:solidFill>
              </a:rPr>
              <a:t>2681</a:t>
            </a:r>
          </a:p>
          <a:p>
            <a:pPr algn="ctr"/>
            <a:r>
              <a:rPr lang="es-AR" dirty="0">
                <a:solidFill>
                  <a:schemeClr val="bg1"/>
                </a:solidFill>
              </a:rPr>
              <a:t>10235</a:t>
            </a:r>
          </a:p>
          <a:p>
            <a:pPr algn="ctr"/>
            <a:r>
              <a:rPr lang="es-AR" dirty="0">
                <a:solidFill>
                  <a:schemeClr val="bg1"/>
                </a:solidFill>
              </a:rPr>
              <a:t>25354</a:t>
            </a:r>
          </a:p>
          <a:p>
            <a:pPr algn="ctr"/>
            <a:r>
              <a:rPr lang="es-AR" dirty="0">
                <a:solidFill>
                  <a:schemeClr val="bg1"/>
                </a:solidFill>
              </a:rPr>
              <a:t>24009</a:t>
            </a:r>
          </a:p>
          <a:p>
            <a:pPr algn="ctr"/>
            <a:r>
              <a:rPr lang="es-AR" dirty="0">
                <a:solidFill>
                  <a:schemeClr val="bg1"/>
                </a:solidFill>
              </a:rPr>
              <a:t>24016</a:t>
            </a:r>
          </a:p>
        </p:txBody>
      </p:sp>
      <p:cxnSp>
        <p:nvCxnSpPr>
          <p:cNvPr id="30" name="22 Conector recto de flecha">
            <a:extLst>
              <a:ext uri="{FF2B5EF4-FFF2-40B4-BE49-F238E27FC236}">
                <a16:creationId xmlns:a16="http://schemas.microsoft.com/office/drawing/2014/main" id="{3415DEF4-AE5E-0999-3B87-5453C4EB3FDB}"/>
              </a:ext>
            </a:extLst>
          </p:cNvPr>
          <p:cNvCxnSpPr>
            <a:cxnSpLocks/>
          </p:cNvCxnSpPr>
          <p:nvPr/>
        </p:nvCxnSpPr>
        <p:spPr>
          <a:xfrm>
            <a:off x="4746132" y="3408454"/>
            <a:ext cx="1597234" cy="867521"/>
          </a:xfrm>
          <a:prstGeom prst="straightConnector1">
            <a:avLst/>
          </a:prstGeom>
          <a:ln w="25400">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31" name="56 Conector recto de flecha">
            <a:extLst>
              <a:ext uri="{FF2B5EF4-FFF2-40B4-BE49-F238E27FC236}">
                <a16:creationId xmlns:a16="http://schemas.microsoft.com/office/drawing/2014/main" id="{E8CD91E0-A923-5CC1-2FF1-20A8E6B215DE}"/>
              </a:ext>
            </a:extLst>
          </p:cNvPr>
          <p:cNvCxnSpPr>
            <a:cxnSpLocks/>
          </p:cNvCxnSpPr>
          <p:nvPr/>
        </p:nvCxnSpPr>
        <p:spPr>
          <a:xfrm flipV="1">
            <a:off x="4746133" y="3322662"/>
            <a:ext cx="1597233" cy="953313"/>
          </a:xfrm>
          <a:prstGeom prst="straightConnector1">
            <a:avLst/>
          </a:prstGeom>
          <a:ln w="25400">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32" name="70 Conector recto de flecha">
            <a:extLst>
              <a:ext uri="{FF2B5EF4-FFF2-40B4-BE49-F238E27FC236}">
                <a16:creationId xmlns:a16="http://schemas.microsoft.com/office/drawing/2014/main" id="{55388A95-8538-1827-23E4-5D5DE9671CF0}"/>
              </a:ext>
            </a:extLst>
          </p:cNvPr>
          <p:cNvCxnSpPr>
            <a:cxnSpLocks/>
          </p:cNvCxnSpPr>
          <p:nvPr/>
        </p:nvCxnSpPr>
        <p:spPr>
          <a:xfrm flipV="1">
            <a:off x="4746132" y="4622231"/>
            <a:ext cx="1607729" cy="189294"/>
          </a:xfrm>
          <a:prstGeom prst="straightConnector1">
            <a:avLst/>
          </a:prstGeom>
          <a:ln w="254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33" name="72 Rectángulo">
            <a:extLst>
              <a:ext uri="{FF2B5EF4-FFF2-40B4-BE49-F238E27FC236}">
                <a16:creationId xmlns:a16="http://schemas.microsoft.com/office/drawing/2014/main" id="{64C786B1-EA81-458B-6A51-BE6183896239}"/>
              </a:ext>
            </a:extLst>
          </p:cNvPr>
          <p:cNvSpPr/>
          <p:nvPr/>
        </p:nvSpPr>
        <p:spPr>
          <a:xfrm>
            <a:off x="3903893" y="5111664"/>
            <a:ext cx="2647865" cy="684803"/>
          </a:xfrm>
          <a:prstGeom prst="rect">
            <a:avLst/>
          </a:prstGeom>
        </p:spPr>
        <p:txBody>
          <a:bodyPr wrap="none">
            <a:spAutoFit/>
          </a:bodyPr>
          <a:lstStyle/>
          <a:p>
            <a:pPr marL="64008" algn="ctr">
              <a:spcBef>
                <a:spcPts val="300"/>
              </a:spcBef>
              <a:buClr>
                <a:schemeClr val="accent1"/>
              </a:buClr>
              <a:buSzPct val="95000"/>
            </a:pPr>
            <a:r>
              <a:rPr lang="es-AR" dirty="0">
                <a:solidFill>
                  <a:schemeClr val="tx2"/>
                </a:solidFill>
                <a:latin typeface="Arial Black" panose="020B0A04020102020204" pitchFamily="34" charset="0"/>
              </a:rPr>
              <a:t>Asociación manual</a:t>
            </a:r>
          </a:p>
          <a:p>
            <a:pPr marL="64008" algn="ctr">
              <a:spcBef>
                <a:spcPts val="300"/>
              </a:spcBef>
              <a:buClr>
                <a:schemeClr val="accent1"/>
              </a:buClr>
              <a:buSzPct val="95000"/>
            </a:pPr>
            <a:r>
              <a:rPr lang="es-AR" dirty="0">
                <a:solidFill>
                  <a:schemeClr val="tx2"/>
                </a:solidFill>
                <a:latin typeface="Arial Black" panose="020B0A04020102020204" pitchFamily="34" charset="0"/>
              </a:rPr>
              <a:t>Por parte del SAF</a:t>
            </a:r>
          </a:p>
        </p:txBody>
      </p:sp>
      <p:grpSp>
        <p:nvGrpSpPr>
          <p:cNvPr id="37" name="Grupo 36">
            <a:extLst>
              <a:ext uri="{FF2B5EF4-FFF2-40B4-BE49-F238E27FC236}">
                <a16:creationId xmlns:a16="http://schemas.microsoft.com/office/drawing/2014/main" id="{90FD0E68-4BEF-F88B-7ED6-5FDE59E67504}"/>
              </a:ext>
            </a:extLst>
          </p:cNvPr>
          <p:cNvGrpSpPr/>
          <p:nvPr/>
        </p:nvGrpSpPr>
        <p:grpSpPr>
          <a:xfrm>
            <a:off x="7432203" y="2233740"/>
            <a:ext cx="3168764" cy="4104455"/>
            <a:chOff x="7777664" y="2300850"/>
            <a:chExt cx="3168764" cy="3862257"/>
          </a:xfrm>
        </p:grpSpPr>
        <p:sp>
          <p:nvSpPr>
            <p:cNvPr id="38" name="82 CuadroTexto">
              <a:extLst>
                <a:ext uri="{FF2B5EF4-FFF2-40B4-BE49-F238E27FC236}">
                  <a16:creationId xmlns:a16="http://schemas.microsoft.com/office/drawing/2014/main" id="{F7F79C66-B52C-EE23-4985-02640019BAD8}"/>
                </a:ext>
              </a:extLst>
            </p:cNvPr>
            <p:cNvSpPr txBox="1"/>
            <p:nvPr/>
          </p:nvSpPr>
          <p:spPr>
            <a:xfrm>
              <a:off x="7777664" y="2300850"/>
              <a:ext cx="3168764" cy="724037"/>
            </a:xfrm>
            <a:prstGeom prst="rect">
              <a:avLst/>
            </a:prstGeom>
            <a:solidFill>
              <a:schemeClr val="tx2"/>
            </a:solidFill>
          </p:spPr>
          <p:txBody>
            <a:bodyPr wrap="square" rtlCol="0">
              <a:spAutoFit/>
            </a:bodyPr>
            <a:lstStyle>
              <a:defPPr>
                <a:defRPr lang="es-AR"/>
              </a:defPPr>
              <a:lvl1pPr>
                <a:defRPr sz="2200" b="1">
                  <a:solidFill>
                    <a:schemeClr val="bg1"/>
                  </a:solidFill>
                </a:defRPr>
              </a:lvl1pPr>
            </a:lstStyle>
            <a:p>
              <a:pPr algn="ctr"/>
              <a:r>
                <a:rPr lang="es-AR" dirty="0"/>
                <a:t>REGISTRO CONTABLE</a:t>
              </a:r>
            </a:p>
            <a:p>
              <a:pPr algn="ctr"/>
              <a:r>
                <a:rPr lang="es-AR" dirty="0"/>
                <a:t>MRC </a:t>
              </a:r>
            </a:p>
          </p:txBody>
        </p:sp>
        <p:sp>
          <p:nvSpPr>
            <p:cNvPr id="39" name="33 Rectángulo">
              <a:extLst>
                <a:ext uri="{FF2B5EF4-FFF2-40B4-BE49-F238E27FC236}">
                  <a16:creationId xmlns:a16="http://schemas.microsoft.com/office/drawing/2014/main" id="{E49785B9-CD15-F4B4-EE2B-28CF600C2597}"/>
                </a:ext>
              </a:extLst>
            </p:cNvPr>
            <p:cNvSpPr/>
            <p:nvPr/>
          </p:nvSpPr>
          <p:spPr>
            <a:xfrm>
              <a:off x="7777664" y="3123813"/>
              <a:ext cx="3168764" cy="3039294"/>
            </a:xfrm>
            <a:prstGeom prst="rect">
              <a:avLst/>
            </a:prstGeom>
            <a:solidFill>
              <a:schemeClr val="accent1">
                <a:lumMod val="20000"/>
                <a:lumOff val="80000"/>
              </a:schemeClr>
            </a:solidFill>
          </p:spPr>
          <p:txBody>
            <a:bodyPr wrap="square">
              <a:spAutoFit/>
            </a:bodyPr>
            <a:lstStyle/>
            <a:p>
              <a:pPr marL="64008" indent="0" algn="just">
                <a:spcBef>
                  <a:spcPts val="300"/>
                </a:spcBef>
                <a:buNone/>
              </a:pPr>
              <a:endParaRPr lang="es-AR" sz="700" dirty="0">
                <a:latin typeface="Calibri" panose="020F0502020204030204" pitchFamily="34" charset="0"/>
              </a:endParaRPr>
            </a:p>
            <a:p>
              <a:pPr marL="349758" indent="-285750" algn="just">
                <a:spcBef>
                  <a:spcPts val="300"/>
                </a:spcBef>
                <a:buClr>
                  <a:schemeClr val="tx2"/>
                </a:buClr>
                <a:buSzPct val="95000"/>
                <a:buFont typeface="Wingdings 2"/>
                <a:buChar char=""/>
              </a:pPr>
              <a:r>
                <a:rPr lang="es-AR" dirty="0">
                  <a:solidFill>
                    <a:schemeClr val="tx2"/>
                  </a:solidFill>
                  <a:latin typeface="Calibri" panose="020F0502020204030204" pitchFamily="34" charset="0"/>
                </a:rPr>
                <a:t>N° SABEN</a:t>
              </a:r>
            </a:p>
            <a:p>
              <a:pPr marL="349758" indent="-285750" algn="just">
                <a:spcBef>
                  <a:spcPts val="300"/>
                </a:spcBef>
                <a:buClr>
                  <a:schemeClr val="tx2"/>
                </a:buClr>
                <a:buSzPct val="95000"/>
                <a:buFont typeface="Wingdings 2"/>
                <a:buChar char=""/>
              </a:pPr>
              <a:r>
                <a:rPr lang="es-AR" dirty="0">
                  <a:solidFill>
                    <a:schemeClr val="tx2"/>
                  </a:solidFill>
                  <a:latin typeface="Calibri" panose="020F0502020204030204" pitchFamily="34" charset="0"/>
                </a:rPr>
                <a:t>Dirección</a:t>
              </a:r>
            </a:p>
            <a:p>
              <a:pPr marL="349758" indent="-285750" algn="just">
                <a:spcBef>
                  <a:spcPts val="300"/>
                </a:spcBef>
                <a:buClr>
                  <a:schemeClr val="tx2"/>
                </a:buClr>
                <a:buSzPct val="95000"/>
                <a:buFont typeface="Wingdings 2"/>
                <a:buChar char=""/>
              </a:pPr>
              <a:r>
                <a:rPr lang="es-AR" dirty="0">
                  <a:solidFill>
                    <a:schemeClr val="tx2"/>
                  </a:solidFill>
                  <a:latin typeface="Calibri" panose="020F0502020204030204" pitchFamily="34" charset="0"/>
                </a:rPr>
                <a:t>Unidad económica</a:t>
              </a:r>
            </a:p>
            <a:p>
              <a:pPr marL="349758" indent="-285750" algn="just">
                <a:spcBef>
                  <a:spcPts val="300"/>
                </a:spcBef>
                <a:buClr>
                  <a:schemeClr val="tx2"/>
                </a:buClr>
                <a:buSzPct val="95000"/>
                <a:buFont typeface="Wingdings 2"/>
                <a:buChar char=""/>
              </a:pPr>
              <a:r>
                <a:rPr lang="es-AR" dirty="0">
                  <a:solidFill>
                    <a:schemeClr val="tx2"/>
                  </a:solidFill>
                  <a:latin typeface="Calibri" panose="020F0502020204030204" pitchFamily="34" charset="0"/>
                </a:rPr>
                <a:t>Valor</a:t>
              </a:r>
            </a:p>
            <a:p>
              <a:pPr marL="349758" indent="-285750" algn="just">
                <a:spcBef>
                  <a:spcPts val="300"/>
                </a:spcBef>
                <a:buClr>
                  <a:schemeClr val="tx2"/>
                </a:buClr>
                <a:buSzPct val="95000"/>
                <a:buFont typeface="Wingdings 2"/>
                <a:buChar char=""/>
              </a:pPr>
              <a:r>
                <a:rPr lang="es-AR" dirty="0">
                  <a:solidFill>
                    <a:schemeClr val="tx2"/>
                  </a:solidFill>
                  <a:latin typeface="Calibri" panose="020F0502020204030204" pitchFamily="34" charset="0"/>
                </a:rPr>
                <a:t>Fecha de valor</a:t>
              </a:r>
            </a:p>
            <a:p>
              <a:pPr marL="349758" indent="-285750" algn="just">
                <a:spcBef>
                  <a:spcPts val="300"/>
                </a:spcBef>
                <a:buClr>
                  <a:schemeClr val="tx2"/>
                </a:buClr>
                <a:buSzPct val="95000"/>
                <a:buFont typeface="Wingdings 2"/>
                <a:buChar char=""/>
              </a:pPr>
              <a:r>
                <a:rPr lang="es-AR" dirty="0">
                  <a:solidFill>
                    <a:schemeClr val="tx2"/>
                  </a:solidFill>
                  <a:latin typeface="Calibri" panose="020F0502020204030204" pitchFamily="34" charset="0"/>
                </a:rPr>
                <a:t>Tipo valor</a:t>
              </a:r>
            </a:p>
            <a:p>
              <a:pPr marL="349758" indent="-285750" algn="just">
                <a:spcBef>
                  <a:spcPts val="300"/>
                </a:spcBef>
                <a:buClr>
                  <a:schemeClr val="tx2"/>
                </a:buClr>
                <a:buSzPct val="95000"/>
                <a:buFont typeface="Wingdings 2"/>
                <a:buChar char=""/>
              </a:pPr>
              <a:r>
                <a:rPr lang="es-AR" dirty="0">
                  <a:solidFill>
                    <a:schemeClr val="tx2"/>
                  </a:solidFill>
                  <a:latin typeface="Calibri" panose="020F0502020204030204" pitchFamily="34" charset="0"/>
                </a:rPr>
                <a:t>Vida útil</a:t>
              </a:r>
            </a:p>
            <a:p>
              <a:pPr marL="349758" indent="-285750" algn="just">
                <a:spcBef>
                  <a:spcPts val="300"/>
                </a:spcBef>
                <a:buClr>
                  <a:schemeClr val="tx2"/>
                </a:buClr>
                <a:buSzPct val="95000"/>
                <a:buFont typeface="Wingdings 2"/>
                <a:buChar char=""/>
              </a:pPr>
              <a:r>
                <a:rPr lang="es-AR" dirty="0">
                  <a:solidFill>
                    <a:schemeClr val="tx2"/>
                  </a:solidFill>
                  <a:latin typeface="Calibri" panose="020F0502020204030204" pitchFamily="34" charset="0"/>
                </a:rPr>
                <a:t>Cuadros de Cierre por año</a:t>
              </a:r>
            </a:p>
            <a:p>
              <a:pPr marL="349758" indent="-285750" algn="just">
                <a:spcBef>
                  <a:spcPts val="300"/>
                </a:spcBef>
                <a:buClr>
                  <a:schemeClr val="tx2"/>
                </a:buClr>
                <a:buSzPct val="95000"/>
                <a:buFont typeface="Wingdings 2"/>
                <a:buChar char=""/>
              </a:pPr>
              <a:r>
                <a:rPr lang="es-AR" dirty="0">
                  <a:solidFill>
                    <a:schemeClr val="tx2"/>
                  </a:solidFill>
                  <a:latin typeface="Calibri" panose="020F0502020204030204" pitchFamily="34" charset="0"/>
                </a:rPr>
                <a:t>Observaciones a los cuadros</a:t>
              </a:r>
            </a:p>
          </p:txBody>
        </p:sp>
      </p:grpSp>
      <p:sp>
        <p:nvSpPr>
          <p:cNvPr id="40" name="CuadroTexto 39">
            <a:extLst>
              <a:ext uri="{FF2B5EF4-FFF2-40B4-BE49-F238E27FC236}">
                <a16:creationId xmlns:a16="http://schemas.microsoft.com/office/drawing/2014/main" id="{E543145E-2BBF-9955-632A-0D42B159A3D8}"/>
              </a:ext>
            </a:extLst>
          </p:cNvPr>
          <p:cNvSpPr txBox="1"/>
          <p:nvPr/>
        </p:nvSpPr>
        <p:spPr>
          <a:xfrm>
            <a:off x="447427" y="1587409"/>
            <a:ext cx="10127324" cy="646331"/>
          </a:xfrm>
          <a:prstGeom prst="rect">
            <a:avLst/>
          </a:prstGeom>
          <a:noFill/>
        </p:spPr>
        <p:txBody>
          <a:bodyPr wrap="none" rtlCol="0">
            <a:spAutoFit/>
          </a:bodyPr>
          <a:lstStyle/>
          <a:p>
            <a:r>
              <a:rPr lang="es-ES" dirty="0">
                <a:solidFill>
                  <a:schemeClr val="tx2"/>
                </a:solidFill>
              </a:rPr>
              <a:t>Desde 2016 a 2023 para modificar o dar de alta/baja un inmueble era obligatorio la vinculación con un CIE</a:t>
            </a:r>
          </a:p>
          <a:p>
            <a:r>
              <a:rPr lang="es-ES" dirty="0">
                <a:solidFill>
                  <a:schemeClr val="tx2"/>
                </a:solidFill>
              </a:rPr>
              <a:t>A partir del ejercicio 2024 es necesario tener todos los inmuebles vinculados para cerrar el ejercicio.</a:t>
            </a:r>
            <a:endParaRPr lang="es-AR" dirty="0">
              <a:solidFill>
                <a:schemeClr val="tx2"/>
              </a:solidFill>
            </a:endParaRPr>
          </a:p>
        </p:txBody>
      </p:sp>
      <p:sp>
        <p:nvSpPr>
          <p:cNvPr id="43" name="2 Marcador de contenido">
            <a:extLst>
              <a:ext uri="{FF2B5EF4-FFF2-40B4-BE49-F238E27FC236}">
                <a16:creationId xmlns:a16="http://schemas.microsoft.com/office/drawing/2014/main" id="{43153B6D-7B23-E31C-7CE7-4578D2CEA15A}"/>
              </a:ext>
            </a:extLst>
          </p:cNvPr>
          <p:cNvSpPr txBox="1">
            <a:spLocks/>
          </p:cNvSpPr>
          <p:nvPr/>
        </p:nvSpPr>
        <p:spPr>
          <a:xfrm>
            <a:off x="591443" y="1196752"/>
            <a:ext cx="7521575" cy="504055"/>
          </a:xfrm>
          <a:prstGeom prst="rect">
            <a:avLst/>
          </a:prstGeom>
        </p:spPr>
        <p:txBody>
          <a:bodyPr/>
          <a:lstStyle>
            <a:lvl1pPr marL="285739" indent="-285739" algn="l" defTabSz="761970" rtl="0" eaLnBrk="1" latinLnBrk="0" hangingPunct="1">
              <a:spcBef>
                <a:spcPct val="20000"/>
              </a:spcBef>
              <a:buFont typeface="Arial" pitchFamily="34" charset="0"/>
              <a:buChar char="•"/>
              <a:defRPr sz="2667" kern="1200">
                <a:solidFill>
                  <a:schemeClr val="tx1"/>
                </a:solidFill>
                <a:latin typeface="+mn-lt"/>
                <a:ea typeface="+mn-ea"/>
                <a:cs typeface="+mn-cs"/>
              </a:defRPr>
            </a:lvl1pPr>
            <a:lvl2pPr marL="619100" indent="-238115" algn="l" defTabSz="761970" rtl="0" eaLnBrk="1" latinLnBrk="0" hangingPunct="1">
              <a:spcBef>
                <a:spcPct val="20000"/>
              </a:spcBef>
              <a:buFont typeface="Arial" pitchFamily="34" charset="0"/>
              <a:buChar char="–"/>
              <a:defRPr sz="2333" kern="1200">
                <a:solidFill>
                  <a:schemeClr val="tx1"/>
                </a:solidFill>
                <a:latin typeface="+mn-lt"/>
                <a:ea typeface="+mn-ea"/>
                <a:cs typeface="+mn-cs"/>
              </a:defRPr>
            </a:lvl2pPr>
            <a:lvl3pPr marL="952462" indent="-190492" algn="l" defTabSz="76197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333447" indent="-190492" algn="l" defTabSz="761970" rtl="0" eaLnBrk="1" latinLnBrk="0" hangingPunct="1">
              <a:spcBef>
                <a:spcPct val="20000"/>
              </a:spcBef>
              <a:buFont typeface="Arial" pitchFamily="34" charset="0"/>
              <a:buChar char="–"/>
              <a:defRPr sz="1667" kern="1200">
                <a:solidFill>
                  <a:schemeClr val="tx1"/>
                </a:solidFill>
                <a:latin typeface="+mn-lt"/>
                <a:ea typeface="+mn-ea"/>
                <a:cs typeface="+mn-cs"/>
              </a:defRPr>
            </a:lvl4pPr>
            <a:lvl5pPr marL="1714431" indent="-190492" algn="l" defTabSz="761970" rtl="0" eaLnBrk="1" latinLnBrk="0" hangingPunct="1">
              <a:spcBef>
                <a:spcPct val="20000"/>
              </a:spcBef>
              <a:buFont typeface="Arial" pitchFamily="34" charset="0"/>
              <a:buChar char="»"/>
              <a:defRPr sz="1667" kern="1200">
                <a:solidFill>
                  <a:schemeClr val="tx1"/>
                </a:solidFill>
                <a:latin typeface="+mn-lt"/>
                <a:ea typeface="+mn-ea"/>
                <a:cs typeface="+mn-cs"/>
              </a:defRPr>
            </a:lvl5pPr>
            <a:lvl6pPr marL="2095416" indent="-190492" algn="l" defTabSz="761970" rtl="0" eaLnBrk="1" latinLnBrk="0" hangingPunct="1">
              <a:spcBef>
                <a:spcPct val="20000"/>
              </a:spcBef>
              <a:buFont typeface="Arial" pitchFamily="34" charset="0"/>
              <a:buChar char="•"/>
              <a:defRPr sz="1667" kern="1200">
                <a:solidFill>
                  <a:schemeClr val="tx1"/>
                </a:solidFill>
                <a:latin typeface="+mn-lt"/>
                <a:ea typeface="+mn-ea"/>
                <a:cs typeface="+mn-cs"/>
              </a:defRPr>
            </a:lvl6pPr>
            <a:lvl7pPr marL="2476401" indent="-190492" algn="l" defTabSz="761970" rtl="0" eaLnBrk="1" latinLnBrk="0" hangingPunct="1">
              <a:spcBef>
                <a:spcPct val="20000"/>
              </a:spcBef>
              <a:buFont typeface="Arial" pitchFamily="34" charset="0"/>
              <a:buChar char="•"/>
              <a:defRPr sz="1667" kern="1200">
                <a:solidFill>
                  <a:schemeClr val="tx1"/>
                </a:solidFill>
                <a:latin typeface="+mn-lt"/>
                <a:ea typeface="+mn-ea"/>
                <a:cs typeface="+mn-cs"/>
              </a:defRPr>
            </a:lvl7pPr>
            <a:lvl8pPr marL="2857386" indent="-190492" algn="l" defTabSz="761970" rtl="0" eaLnBrk="1" latinLnBrk="0" hangingPunct="1">
              <a:spcBef>
                <a:spcPct val="20000"/>
              </a:spcBef>
              <a:buFont typeface="Arial" pitchFamily="34" charset="0"/>
              <a:buChar char="•"/>
              <a:defRPr sz="1667" kern="1200">
                <a:solidFill>
                  <a:schemeClr val="tx1"/>
                </a:solidFill>
                <a:latin typeface="+mn-lt"/>
                <a:ea typeface="+mn-ea"/>
                <a:cs typeface="+mn-cs"/>
              </a:defRPr>
            </a:lvl8pPr>
            <a:lvl9pPr marL="3238370" indent="-190492" algn="l" defTabSz="761970" rtl="0" eaLnBrk="1" latinLnBrk="0" hangingPunct="1">
              <a:spcBef>
                <a:spcPct val="20000"/>
              </a:spcBef>
              <a:buFont typeface="Arial" pitchFamily="34" charset="0"/>
              <a:buChar char="•"/>
              <a:defRPr sz="1667" kern="1200">
                <a:solidFill>
                  <a:schemeClr val="tx1"/>
                </a:solidFill>
                <a:latin typeface="+mn-lt"/>
                <a:ea typeface="+mn-ea"/>
                <a:cs typeface="+mn-cs"/>
              </a:defRPr>
            </a:lvl9pPr>
          </a:lstStyle>
          <a:p>
            <a:pPr marL="0" indent="0">
              <a:buNone/>
            </a:pPr>
            <a:r>
              <a:rPr lang="es-ES" altLang="es-MX" sz="2000" b="1" dirty="0">
                <a:solidFill>
                  <a:srgbClr val="002060"/>
                </a:solidFill>
                <a:latin typeface="Lora" pitchFamily="2" charset="0"/>
              </a:rPr>
              <a:t>Vinculación CIE-SABEN</a:t>
            </a:r>
            <a:endParaRPr lang="es-AR" altLang="es-MX" sz="2000" b="1" dirty="0">
              <a:solidFill>
                <a:schemeClr val="bg1"/>
              </a:solidFill>
              <a:latin typeface="Lora" pitchFamily="2" charset="0"/>
            </a:endParaRPr>
          </a:p>
        </p:txBody>
      </p:sp>
    </p:spTree>
    <p:extLst>
      <p:ext uri="{BB962C8B-B14F-4D97-AF65-F5344CB8AC3E}">
        <p14:creationId xmlns:p14="http://schemas.microsoft.com/office/powerpoint/2010/main" val="13770539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áfico 1">
            <a:extLst>
              <a:ext uri="{FF2B5EF4-FFF2-40B4-BE49-F238E27FC236}">
                <a16:creationId xmlns:a16="http://schemas.microsoft.com/office/drawing/2014/main" id="{7D9D30F8-AE99-E966-2BD6-F3AEAE830AF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520435" y="283717"/>
            <a:ext cx="612377" cy="552995"/>
          </a:xfrm>
          <a:prstGeom prst="rect">
            <a:avLst/>
          </a:prstGeom>
        </p:spPr>
      </p:pic>
      <p:sp>
        <p:nvSpPr>
          <p:cNvPr id="26" name="CuadroTexto 25">
            <a:extLst>
              <a:ext uri="{FF2B5EF4-FFF2-40B4-BE49-F238E27FC236}">
                <a16:creationId xmlns:a16="http://schemas.microsoft.com/office/drawing/2014/main" id="{7D9F8466-6456-5DF8-340A-64A3EB6500C9}"/>
              </a:ext>
            </a:extLst>
          </p:cNvPr>
          <p:cNvSpPr txBox="1"/>
          <p:nvPr/>
        </p:nvSpPr>
        <p:spPr>
          <a:xfrm>
            <a:off x="447427" y="1538783"/>
            <a:ext cx="10081120" cy="2554545"/>
          </a:xfrm>
          <a:prstGeom prst="rect">
            <a:avLst/>
          </a:prstGeom>
          <a:noFill/>
        </p:spPr>
        <p:txBody>
          <a:bodyPr wrap="square">
            <a:spAutoFit/>
          </a:bodyPr>
          <a:lstStyle/>
          <a:p>
            <a:pPr marL="285750" indent="-285750" algn="l">
              <a:buFont typeface="Arial" panose="020B0604020202020204" pitchFamily="34" charset="0"/>
              <a:buChar char="•"/>
            </a:pPr>
            <a:r>
              <a:rPr lang="es-AR" sz="1600" dirty="0">
                <a:solidFill>
                  <a:schemeClr val="tx2"/>
                </a:solidFill>
                <a:latin typeface="+mn-lt"/>
                <a:cs typeface="Times New Roman" panose="02020603050405020304" pitchFamily="18" charset="0"/>
              </a:rPr>
              <a:t>Cada S.A.F. solicita  a la A.A.B.E. el alta/rehabilitación de usuario/s con el permiso para operar el módulo  del REGISTRO CONTABLE  de SIENA.</a:t>
            </a:r>
          </a:p>
          <a:p>
            <a:pPr marL="285750" indent="-285750" algn="l">
              <a:buFont typeface="Arial" panose="020B0604020202020204" pitchFamily="34" charset="0"/>
              <a:buChar char="•"/>
            </a:pPr>
            <a:endParaRPr lang="es-AR" sz="1600" dirty="0">
              <a:solidFill>
                <a:schemeClr val="tx2"/>
              </a:solidFill>
              <a:latin typeface="+mn-lt"/>
              <a:cs typeface="Times New Roman" panose="02020603050405020304" pitchFamily="18" charset="0"/>
            </a:endParaRPr>
          </a:p>
          <a:p>
            <a:pPr algn="l"/>
            <a:r>
              <a:rPr lang="es-ES" sz="1600" dirty="0">
                <a:hlinkClick r:id="rId4"/>
              </a:rPr>
              <a:t>https://siena.bienesdelestado.gob.ar/Faq/Faqs</a:t>
            </a:r>
            <a:endParaRPr lang="es-ES" sz="1600" dirty="0"/>
          </a:p>
          <a:p>
            <a:pPr algn="l"/>
            <a:r>
              <a:rPr lang="es-ES" sz="1600" dirty="0"/>
              <a:t>¿Cómo solicito una gestión de usuario Siena? Se encuentran los instructivos necesarios: </a:t>
            </a:r>
          </a:p>
          <a:p>
            <a:pPr lvl="2"/>
            <a:endParaRPr lang="es-AR" sz="1600" dirty="0">
              <a:solidFill>
                <a:schemeClr val="tx2"/>
              </a:solidFill>
              <a:latin typeface="+mn-lt"/>
              <a:cs typeface="Times New Roman" panose="02020603050405020304" pitchFamily="18" charset="0"/>
            </a:endParaRPr>
          </a:p>
          <a:p>
            <a:pPr lvl="2"/>
            <a:endParaRPr lang="es-AR" sz="1600" dirty="0">
              <a:solidFill>
                <a:schemeClr val="tx2"/>
              </a:solidFill>
              <a:cs typeface="Times New Roman" panose="02020603050405020304" pitchFamily="18" charset="0"/>
            </a:endParaRPr>
          </a:p>
          <a:p>
            <a:pPr lvl="2"/>
            <a:endParaRPr lang="es-AR" sz="1600" dirty="0">
              <a:solidFill>
                <a:schemeClr val="tx2"/>
              </a:solidFill>
              <a:latin typeface="+mn-lt"/>
              <a:cs typeface="Times New Roman" panose="02020603050405020304" pitchFamily="18" charset="0"/>
            </a:endParaRPr>
          </a:p>
          <a:p>
            <a:pPr lvl="2"/>
            <a:endParaRPr lang="es-AR" sz="1600" dirty="0">
              <a:solidFill>
                <a:schemeClr val="tx2"/>
              </a:solidFill>
              <a:cs typeface="Times New Roman" panose="02020603050405020304" pitchFamily="18" charset="0"/>
            </a:endParaRPr>
          </a:p>
          <a:p>
            <a:pPr lvl="2"/>
            <a:endParaRPr lang="es-AR" sz="1600" dirty="0">
              <a:solidFill>
                <a:schemeClr val="tx2"/>
              </a:solidFill>
              <a:latin typeface="+mn-lt"/>
              <a:cs typeface="Times New Roman" panose="02020603050405020304" pitchFamily="18" charset="0"/>
            </a:endParaRPr>
          </a:p>
        </p:txBody>
      </p:sp>
      <p:sp>
        <p:nvSpPr>
          <p:cNvPr id="27" name="2 Marcador de contenido">
            <a:extLst>
              <a:ext uri="{FF2B5EF4-FFF2-40B4-BE49-F238E27FC236}">
                <a16:creationId xmlns:a16="http://schemas.microsoft.com/office/drawing/2014/main" id="{72143F29-F2B6-0E32-D88E-A6516C8B0BE2}"/>
              </a:ext>
            </a:extLst>
          </p:cNvPr>
          <p:cNvSpPr txBox="1">
            <a:spLocks/>
          </p:cNvSpPr>
          <p:nvPr/>
        </p:nvSpPr>
        <p:spPr>
          <a:xfrm>
            <a:off x="591443" y="1196752"/>
            <a:ext cx="7521575" cy="504055"/>
          </a:xfrm>
          <a:prstGeom prst="rect">
            <a:avLst/>
          </a:prstGeom>
        </p:spPr>
        <p:txBody>
          <a:bodyPr/>
          <a:lstStyle>
            <a:lvl1pPr marL="285739" indent="-285739" algn="l" defTabSz="761970" rtl="0" eaLnBrk="1" latinLnBrk="0" hangingPunct="1">
              <a:spcBef>
                <a:spcPct val="20000"/>
              </a:spcBef>
              <a:buFont typeface="Arial" pitchFamily="34" charset="0"/>
              <a:buChar char="•"/>
              <a:defRPr sz="2667" kern="1200">
                <a:solidFill>
                  <a:schemeClr val="tx1"/>
                </a:solidFill>
                <a:latin typeface="+mn-lt"/>
                <a:ea typeface="+mn-ea"/>
                <a:cs typeface="+mn-cs"/>
              </a:defRPr>
            </a:lvl1pPr>
            <a:lvl2pPr marL="619100" indent="-238115" algn="l" defTabSz="761970" rtl="0" eaLnBrk="1" latinLnBrk="0" hangingPunct="1">
              <a:spcBef>
                <a:spcPct val="20000"/>
              </a:spcBef>
              <a:buFont typeface="Arial" pitchFamily="34" charset="0"/>
              <a:buChar char="–"/>
              <a:defRPr sz="2333" kern="1200">
                <a:solidFill>
                  <a:schemeClr val="tx1"/>
                </a:solidFill>
                <a:latin typeface="+mn-lt"/>
                <a:ea typeface="+mn-ea"/>
                <a:cs typeface="+mn-cs"/>
              </a:defRPr>
            </a:lvl2pPr>
            <a:lvl3pPr marL="952462" indent="-190492" algn="l" defTabSz="76197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333447" indent="-190492" algn="l" defTabSz="761970" rtl="0" eaLnBrk="1" latinLnBrk="0" hangingPunct="1">
              <a:spcBef>
                <a:spcPct val="20000"/>
              </a:spcBef>
              <a:buFont typeface="Arial" pitchFamily="34" charset="0"/>
              <a:buChar char="–"/>
              <a:defRPr sz="1667" kern="1200">
                <a:solidFill>
                  <a:schemeClr val="tx1"/>
                </a:solidFill>
                <a:latin typeface="+mn-lt"/>
                <a:ea typeface="+mn-ea"/>
                <a:cs typeface="+mn-cs"/>
              </a:defRPr>
            </a:lvl4pPr>
            <a:lvl5pPr marL="1714431" indent="-190492" algn="l" defTabSz="761970" rtl="0" eaLnBrk="1" latinLnBrk="0" hangingPunct="1">
              <a:spcBef>
                <a:spcPct val="20000"/>
              </a:spcBef>
              <a:buFont typeface="Arial" pitchFamily="34" charset="0"/>
              <a:buChar char="»"/>
              <a:defRPr sz="1667" kern="1200">
                <a:solidFill>
                  <a:schemeClr val="tx1"/>
                </a:solidFill>
                <a:latin typeface="+mn-lt"/>
                <a:ea typeface="+mn-ea"/>
                <a:cs typeface="+mn-cs"/>
              </a:defRPr>
            </a:lvl5pPr>
            <a:lvl6pPr marL="2095416" indent="-190492" algn="l" defTabSz="761970" rtl="0" eaLnBrk="1" latinLnBrk="0" hangingPunct="1">
              <a:spcBef>
                <a:spcPct val="20000"/>
              </a:spcBef>
              <a:buFont typeface="Arial" pitchFamily="34" charset="0"/>
              <a:buChar char="•"/>
              <a:defRPr sz="1667" kern="1200">
                <a:solidFill>
                  <a:schemeClr val="tx1"/>
                </a:solidFill>
                <a:latin typeface="+mn-lt"/>
                <a:ea typeface="+mn-ea"/>
                <a:cs typeface="+mn-cs"/>
              </a:defRPr>
            </a:lvl6pPr>
            <a:lvl7pPr marL="2476401" indent="-190492" algn="l" defTabSz="761970" rtl="0" eaLnBrk="1" latinLnBrk="0" hangingPunct="1">
              <a:spcBef>
                <a:spcPct val="20000"/>
              </a:spcBef>
              <a:buFont typeface="Arial" pitchFamily="34" charset="0"/>
              <a:buChar char="•"/>
              <a:defRPr sz="1667" kern="1200">
                <a:solidFill>
                  <a:schemeClr val="tx1"/>
                </a:solidFill>
                <a:latin typeface="+mn-lt"/>
                <a:ea typeface="+mn-ea"/>
                <a:cs typeface="+mn-cs"/>
              </a:defRPr>
            </a:lvl7pPr>
            <a:lvl8pPr marL="2857386" indent="-190492" algn="l" defTabSz="761970" rtl="0" eaLnBrk="1" latinLnBrk="0" hangingPunct="1">
              <a:spcBef>
                <a:spcPct val="20000"/>
              </a:spcBef>
              <a:buFont typeface="Arial" pitchFamily="34" charset="0"/>
              <a:buChar char="•"/>
              <a:defRPr sz="1667" kern="1200">
                <a:solidFill>
                  <a:schemeClr val="tx1"/>
                </a:solidFill>
                <a:latin typeface="+mn-lt"/>
                <a:ea typeface="+mn-ea"/>
                <a:cs typeface="+mn-cs"/>
              </a:defRPr>
            </a:lvl8pPr>
            <a:lvl9pPr marL="3238370" indent="-190492" algn="l" defTabSz="761970" rtl="0" eaLnBrk="1" latinLnBrk="0" hangingPunct="1">
              <a:spcBef>
                <a:spcPct val="20000"/>
              </a:spcBef>
              <a:buFont typeface="Arial" pitchFamily="34" charset="0"/>
              <a:buChar char="•"/>
              <a:defRPr sz="1667" kern="1200">
                <a:solidFill>
                  <a:schemeClr val="tx1"/>
                </a:solidFill>
                <a:latin typeface="+mn-lt"/>
                <a:ea typeface="+mn-ea"/>
                <a:cs typeface="+mn-cs"/>
              </a:defRPr>
            </a:lvl9pPr>
          </a:lstStyle>
          <a:p>
            <a:pPr marL="0" indent="0">
              <a:buNone/>
            </a:pPr>
            <a:r>
              <a:rPr lang="es-ES" altLang="es-MX" sz="2000" b="1" dirty="0">
                <a:solidFill>
                  <a:srgbClr val="002060"/>
                </a:solidFill>
                <a:latin typeface="Lora" pitchFamily="2" charset="0"/>
              </a:rPr>
              <a:t>Alta usuario MRC de SIENA</a:t>
            </a:r>
            <a:endParaRPr lang="es-AR" altLang="es-MX" sz="2000" b="1" dirty="0">
              <a:solidFill>
                <a:schemeClr val="bg1"/>
              </a:solidFill>
              <a:latin typeface="Lora" pitchFamily="2" charset="0"/>
            </a:endParaRPr>
          </a:p>
        </p:txBody>
      </p:sp>
      <p:pic>
        <p:nvPicPr>
          <p:cNvPr id="29" name="Imagen 28">
            <a:extLst>
              <a:ext uri="{FF2B5EF4-FFF2-40B4-BE49-F238E27FC236}">
                <a16:creationId xmlns:a16="http://schemas.microsoft.com/office/drawing/2014/main" id="{C91C6290-E321-44B8-04E0-9476ECB7625D}"/>
              </a:ext>
            </a:extLst>
          </p:cNvPr>
          <p:cNvPicPr>
            <a:picLocks noChangeAspect="1"/>
          </p:cNvPicPr>
          <p:nvPr/>
        </p:nvPicPr>
        <p:blipFill rotWithShape="1">
          <a:blip r:embed="rId5"/>
          <a:srcRect l="3421" t="47668" r="5388" b="10346"/>
          <a:stretch/>
        </p:blipFill>
        <p:spPr>
          <a:xfrm>
            <a:off x="735459" y="2924943"/>
            <a:ext cx="10009112" cy="2592289"/>
          </a:xfrm>
          <a:prstGeom prst="rect">
            <a:avLst/>
          </a:prstGeom>
        </p:spPr>
      </p:pic>
      <p:sp>
        <p:nvSpPr>
          <p:cNvPr id="31" name="CuadroTexto 30">
            <a:extLst>
              <a:ext uri="{FF2B5EF4-FFF2-40B4-BE49-F238E27FC236}">
                <a16:creationId xmlns:a16="http://schemas.microsoft.com/office/drawing/2014/main" id="{FAB0E7AA-B8CF-DCCD-C979-F99BDBD19751}"/>
              </a:ext>
            </a:extLst>
          </p:cNvPr>
          <p:cNvSpPr txBox="1"/>
          <p:nvPr/>
        </p:nvSpPr>
        <p:spPr>
          <a:xfrm>
            <a:off x="447425" y="6309320"/>
            <a:ext cx="10225137" cy="338554"/>
          </a:xfrm>
          <a:prstGeom prst="rect">
            <a:avLst/>
          </a:prstGeom>
          <a:noFill/>
        </p:spPr>
        <p:txBody>
          <a:bodyPr wrap="square">
            <a:spAutoFit/>
          </a:bodyPr>
          <a:lstStyle/>
          <a:p>
            <a:pPr marL="285750" indent="-285750">
              <a:buFont typeface="Arial" panose="020B0604020202020204" pitchFamily="34" charset="0"/>
              <a:buChar char="•"/>
            </a:pPr>
            <a:r>
              <a:rPr lang="es-AR" sz="1600" dirty="0">
                <a:solidFill>
                  <a:schemeClr val="tx2"/>
                </a:solidFill>
                <a:latin typeface="+mn-lt"/>
                <a:cs typeface="Times New Roman" panose="02020603050405020304" pitchFamily="18" charset="0"/>
              </a:rPr>
              <a:t>CGN atiende consultas relacionadas con el registro contables. AABE atiende consultas  técnicas del MRC.</a:t>
            </a:r>
          </a:p>
        </p:txBody>
      </p:sp>
      <p:grpSp>
        <p:nvGrpSpPr>
          <p:cNvPr id="38" name="Grupo 37">
            <a:extLst>
              <a:ext uri="{FF2B5EF4-FFF2-40B4-BE49-F238E27FC236}">
                <a16:creationId xmlns:a16="http://schemas.microsoft.com/office/drawing/2014/main" id="{7C4B910D-D6E6-71D9-0439-5D8FD5DBA0D8}"/>
              </a:ext>
            </a:extLst>
          </p:cNvPr>
          <p:cNvGrpSpPr/>
          <p:nvPr/>
        </p:nvGrpSpPr>
        <p:grpSpPr>
          <a:xfrm>
            <a:off x="1412478" y="277187"/>
            <a:ext cx="7482084" cy="5817461"/>
            <a:chOff x="-1313507" y="-1270130"/>
            <a:chExt cx="7482084" cy="5817461"/>
          </a:xfrm>
        </p:grpSpPr>
        <p:pic>
          <p:nvPicPr>
            <p:cNvPr id="33" name="Imagen 32">
              <a:extLst>
                <a:ext uri="{FF2B5EF4-FFF2-40B4-BE49-F238E27FC236}">
                  <a16:creationId xmlns:a16="http://schemas.microsoft.com/office/drawing/2014/main" id="{A7B40983-3BE1-131E-01E5-38DD25664CFD}"/>
                </a:ext>
              </a:extLst>
            </p:cNvPr>
            <p:cNvPicPr>
              <a:picLocks noChangeAspect="1"/>
            </p:cNvPicPr>
            <p:nvPr/>
          </p:nvPicPr>
          <p:blipFill rotWithShape="1">
            <a:blip r:embed="rId6"/>
            <a:srcRect l="23758" t="11512" r="24771" b="17343"/>
            <a:stretch/>
          </p:blipFill>
          <p:spPr>
            <a:xfrm>
              <a:off x="-1313507" y="-1270130"/>
              <a:ext cx="7482084" cy="5817461"/>
            </a:xfrm>
            <a:prstGeom prst="rect">
              <a:avLst/>
            </a:prstGeom>
          </p:spPr>
        </p:pic>
        <p:sp>
          <p:nvSpPr>
            <p:cNvPr id="35" name="CuadroTexto 34">
              <a:extLst>
                <a:ext uri="{FF2B5EF4-FFF2-40B4-BE49-F238E27FC236}">
                  <a16:creationId xmlns:a16="http://schemas.microsoft.com/office/drawing/2014/main" id="{E00BA96F-7A84-7E5F-E35E-2938BC4487D4}"/>
                </a:ext>
              </a:extLst>
            </p:cNvPr>
            <p:cNvSpPr txBox="1"/>
            <p:nvPr/>
          </p:nvSpPr>
          <p:spPr>
            <a:xfrm>
              <a:off x="-910406" y="345992"/>
              <a:ext cx="7013723" cy="338554"/>
            </a:xfrm>
            <a:prstGeom prst="rect">
              <a:avLst/>
            </a:prstGeom>
            <a:noFill/>
          </p:spPr>
          <p:txBody>
            <a:bodyPr wrap="square">
              <a:spAutoFit/>
            </a:bodyPr>
            <a:lstStyle/>
            <a:p>
              <a:r>
                <a:rPr lang="es-ES" sz="1600" b="1" dirty="0">
                  <a:solidFill>
                    <a:srgbClr val="00B0F0"/>
                  </a:solidFill>
                </a:rPr>
                <a:t>Deben</a:t>
              </a:r>
              <a:r>
                <a:rPr lang="es-ES" sz="1600" b="1" dirty="0">
                  <a:solidFill>
                    <a:srgbClr val="00B0F0"/>
                  </a:solidFill>
                  <a:effectLst/>
                </a:rPr>
                <a:t> aclarar que el motivo de la solicitud es acceso a Modulo Registro Contable</a:t>
              </a:r>
              <a:endParaRPr lang="es-AR" sz="1600" b="1" dirty="0">
                <a:solidFill>
                  <a:srgbClr val="00B0F0"/>
                </a:solidFill>
              </a:endParaRPr>
            </a:p>
          </p:txBody>
        </p:sp>
      </p:grpSp>
      <p:sp>
        <p:nvSpPr>
          <p:cNvPr id="37" name="CuadroTexto 36">
            <a:extLst>
              <a:ext uri="{FF2B5EF4-FFF2-40B4-BE49-F238E27FC236}">
                <a16:creationId xmlns:a16="http://schemas.microsoft.com/office/drawing/2014/main" id="{08A1E8B9-09FD-4C96-9C33-E73C89367E38}"/>
              </a:ext>
            </a:extLst>
          </p:cNvPr>
          <p:cNvSpPr txBox="1"/>
          <p:nvPr/>
        </p:nvSpPr>
        <p:spPr>
          <a:xfrm>
            <a:off x="447425" y="5658544"/>
            <a:ext cx="10225138" cy="584775"/>
          </a:xfrm>
          <a:prstGeom prst="rect">
            <a:avLst/>
          </a:prstGeom>
          <a:noFill/>
        </p:spPr>
        <p:txBody>
          <a:bodyPr wrap="square">
            <a:spAutoFit/>
          </a:bodyPr>
          <a:lstStyle/>
          <a:p>
            <a:pPr marL="285750" indent="-285750">
              <a:buFont typeface="Arial" panose="020B0604020202020204" pitchFamily="34" charset="0"/>
              <a:buChar char="•"/>
            </a:pPr>
            <a:r>
              <a:rPr lang="es-AR" sz="1600" dirty="0">
                <a:solidFill>
                  <a:schemeClr val="tx2"/>
                </a:solidFill>
                <a:latin typeface="+mn-lt"/>
                <a:cs typeface="Times New Roman" panose="02020603050405020304" pitchFamily="18" charset="0"/>
              </a:rPr>
              <a:t>El SAF también es responsable de solicitar  a la A.A.B.E. los usuario/s a dar de baja para operar el módulo  del REGISTRO CONTABLE del SIENA</a:t>
            </a:r>
            <a:endParaRPr lang="es-AR" dirty="0"/>
          </a:p>
        </p:txBody>
      </p:sp>
    </p:spTree>
    <p:extLst>
      <p:ext uri="{BB962C8B-B14F-4D97-AF65-F5344CB8AC3E}">
        <p14:creationId xmlns:p14="http://schemas.microsoft.com/office/powerpoint/2010/main" val="742461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áfico 1">
            <a:extLst>
              <a:ext uri="{FF2B5EF4-FFF2-40B4-BE49-F238E27FC236}">
                <a16:creationId xmlns:a16="http://schemas.microsoft.com/office/drawing/2014/main" id="{7D9D30F8-AE99-E966-2BD6-F3AEAE830AF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520435" y="283717"/>
            <a:ext cx="612377" cy="552995"/>
          </a:xfrm>
          <a:prstGeom prst="rect">
            <a:avLst/>
          </a:prstGeom>
        </p:spPr>
      </p:pic>
      <p:sp>
        <p:nvSpPr>
          <p:cNvPr id="64" name="5 Elipse">
            <a:extLst>
              <a:ext uri="{FF2B5EF4-FFF2-40B4-BE49-F238E27FC236}">
                <a16:creationId xmlns:a16="http://schemas.microsoft.com/office/drawing/2014/main" id="{ACDD4FBD-4D67-32BC-DB8E-C7A03016AE05}"/>
              </a:ext>
            </a:extLst>
          </p:cNvPr>
          <p:cNvSpPr/>
          <p:nvPr/>
        </p:nvSpPr>
        <p:spPr>
          <a:xfrm>
            <a:off x="378442" y="1683686"/>
            <a:ext cx="4377412" cy="4301604"/>
          </a:xfrm>
          <a:prstGeom prst="ellipse">
            <a:avLst/>
          </a:prstGeom>
          <a:solidFill>
            <a:schemeClr val="accent5">
              <a:lumMod val="60000"/>
              <a:lumOff val="40000"/>
            </a:schemeClr>
          </a:solidFill>
          <a:ln>
            <a:solidFill>
              <a:schemeClr val="accent1">
                <a:lumMod val="60000"/>
                <a:lumOff val="40000"/>
              </a:schemeClr>
            </a:solidFill>
          </a:ln>
        </p:spPr>
        <p:style>
          <a:lnRef idx="3">
            <a:schemeClr val="lt1"/>
          </a:lnRef>
          <a:fillRef idx="1">
            <a:schemeClr val="accent3"/>
          </a:fillRef>
          <a:effectRef idx="1">
            <a:schemeClr val="accent3"/>
          </a:effectRef>
          <a:fontRef idx="minor">
            <a:schemeClr val="lt1"/>
          </a:fontRef>
        </p:style>
        <p:txBody>
          <a:bodyPr rtlCol="0" anchor="ctr"/>
          <a:lstStyle/>
          <a:p>
            <a:pPr algn="ctr"/>
            <a:r>
              <a:rPr lang="es-AR" sz="2100" dirty="0"/>
              <a:t>     CGN ABRE </a:t>
            </a:r>
          </a:p>
          <a:p>
            <a:pPr algn="ctr"/>
            <a:r>
              <a:rPr lang="es-AR" sz="2100" dirty="0"/>
              <a:t>EL EJERCICIO 2024 </a:t>
            </a:r>
          </a:p>
          <a:p>
            <a:pPr algn="ctr"/>
            <a:r>
              <a:rPr lang="es-AR" sz="2100" dirty="0"/>
              <a:t>en MRC de SIENA</a:t>
            </a:r>
          </a:p>
          <a:p>
            <a:pPr algn="ctr"/>
            <a:r>
              <a:rPr lang="es-AR" sz="2200" dirty="0"/>
              <a:t>HABILITADO</a:t>
            </a:r>
          </a:p>
        </p:txBody>
      </p:sp>
      <p:grpSp>
        <p:nvGrpSpPr>
          <p:cNvPr id="65" name="Grupo 64">
            <a:extLst>
              <a:ext uri="{FF2B5EF4-FFF2-40B4-BE49-F238E27FC236}">
                <a16:creationId xmlns:a16="http://schemas.microsoft.com/office/drawing/2014/main" id="{A1F950A6-878C-BF1D-7210-AE39E48D0D83}"/>
              </a:ext>
            </a:extLst>
          </p:cNvPr>
          <p:cNvGrpSpPr/>
          <p:nvPr/>
        </p:nvGrpSpPr>
        <p:grpSpPr>
          <a:xfrm>
            <a:off x="1383530" y="660725"/>
            <a:ext cx="2714844" cy="2506604"/>
            <a:chOff x="2273861" y="2618290"/>
            <a:chExt cx="3041423" cy="3045892"/>
          </a:xfrm>
        </p:grpSpPr>
        <p:pic>
          <p:nvPicPr>
            <p:cNvPr id="66" name="41 Imagen">
              <a:extLst>
                <a:ext uri="{FF2B5EF4-FFF2-40B4-BE49-F238E27FC236}">
                  <a16:creationId xmlns:a16="http://schemas.microsoft.com/office/drawing/2014/main" id="{22FC5B4A-CBD9-6BA2-0B13-F6ACF9C70EF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73861" y="3952657"/>
              <a:ext cx="1589349" cy="1154490"/>
            </a:xfrm>
            <a:prstGeom prst="rect">
              <a:avLst/>
            </a:prstGeom>
          </p:spPr>
        </p:pic>
        <p:sp>
          <p:nvSpPr>
            <p:cNvPr id="67" name="70 CuadroTexto">
              <a:extLst>
                <a:ext uri="{FF2B5EF4-FFF2-40B4-BE49-F238E27FC236}">
                  <a16:creationId xmlns:a16="http://schemas.microsoft.com/office/drawing/2014/main" id="{BB79E13F-EE2C-B9F9-42A8-F2D9DAC6FED1}"/>
                </a:ext>
              </a:extLst>
            </p:cNvPr>
            <p:cNvSpPr txBox="1"/>
            <p:nvPr/>
          </p:nvSpPr>
          <p:spPr>
            <a:xfrm>
              <a:off x="3030481" y="4766597"/>
              <a:ext cx="1556069" cy="897585"/>
            </a:xfrm>
            <a:prstGeom prst="rect">
              <a:avLst/>
            </a:prstGeom>
            <a:solidFill>
              <a:schemeClr val="bg1"/>
            </a:solidFill>
            <a:ln>
              <a:solidFill>
                <a:schemeClr val="tx2">
                  <a:lumMod val="50000"/>
                </a:schemeClr>
              </a:solidFill>
            </a:ln>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1400" b="1" dirty="0">
                  <a:ln w="11430">
                    <a:solidFill>
                      <a:srgbClr val="00B0F0"/>
                    </a:solidFill>
                  </a:ln>
                  <a:solidFill>
                    <a:srgbClr val="00B0F0"/>
                  </a:solidFill>
                  <a:effectLst>
                    <a:outerShdw blurRad="50800" dist="39000" dir="5460000" algn="tl">
                      <a:srgbClr val="000000">
                        <a:alpha val="38000"/>
                      </a:srgbClr>
                    </a:outerShdw>
                  </a:effectLst>
                </a:rPr>
                <a:t>MÓDULO de REGISTRO CONTABLE</a:t>
              </a:r>
            </a:p>
          </p:txBody>
        </p:sp>
        <p:grpSp>
          <p:nvGrpSpPr>
            <p:cNvPr id="69" name="Grupo 68">
              <a:extLst>
                <a:ext uri="{FF2B5EF4-FFF2-40B4-BE49-F238E27FC236}">
                  <a16:creationId xmlns:a16="http://schemas.microsoft.com/office/drawing/2014/main" id="{7E7BDEB9-4CEC-0A8D-5C21-BF37C8A7B10A}"/>
                </a:ext>
              </a:extLst>
            </p:cNvPr>
            <p:cNvGrpSpPr/>
            <p:nvPr/>
          </p:nvGrpSpPr>
          <p:grpSpPr>
            <a:xfrm>
              <a:off x="2840632" y="2863713"/>
              <a:ext cx="628073" cy="925327"/>
              <a:chOff x="2840632" y="2781300"/>
              <a:chExt cx="628073" cy="925327"/>
            </a:xfrm>
          </p:grpSpPr>
          <p:sp>
            <p:nvSpPr>
              <p:cNvPr id="93" name="Flecha: a la derecha 92">
                <a:extLst>
                  <a:ext uri="{FF2B5EF4-FFF2-40B4-BE49-F238E27FC236}">
                    <a16:creationId xmlns:a16="http://schemas.microsoft.com/office/drawing/2014/main" id="{BFC6FC4C-E419-0904-2200-7313D2B2E027}"/>
                  </a:ext>
                </a:extLst>
              </p:cNvPr>
              <p:cNvSpPr/>
              <p:nvPr/>
            </p:nvSpPr>
            <p:spPr>
              <a:xfrm rot="5400000">
                <a:off x="2992466" y="3458241"/>
                <a:ext cx="261793" cy="234979"/>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AR"/>
              </a:p>
            </p:txBody>
          </p:sp>
          <p:sp>
            <p:nvSpPr>
              <p:cNvPr id="94" name="CuadroTexto 93">
                <a:extLst>
                  <a:ext uri="{FF2B5EF4-FFF2-40B4-BE49-F238E27FC236}">
                    <a16:creationId xmlns:a16="http://schemas.microsoft.com/office/drawing/2014/main" id="{3187DF2D-1762-7C7B-F810-110763E57AC9}"/>
                  </a:ext>
                </a:extLst>
              </p:cNvPr>
              <p:cNvSpPr txBox="1"/>
              <p:nvPr/>
            </p:nvSpPr>
            <p:spPr>
              <a:xfrm>
                <a:off x="2840632" y="2781300"/>
                <a:ext cx="628073" cy="369332"/>
              </a:xfrm>
              <a:prstGeom prst="rect">
                <a:avLst/>
              </a:prstGeom>
              <a:noFill/>
            </p:spPr>
            <p:txBody>
              <a:bodyPr wrap="square">
                <a:spAutoFit/>
              </a:bodyPr>
              <a:lstStyle/>
              <a:p>
                <a:r>
                  <a:rPr lang="es-ES" sz="1800" b="1" dirty="0">
                    <a:ln w="11430"/>
                    <a:solidFill>
                      <a:schemeClr val="accent4">
                        <a:lumMod val="40000"/>
                        <a:lumOff val="60000"/>
                      </a:schemeClr>
                    </a:solidFill>
                    <a:effectLst>
                      <a:outerShdw blurRad="50800" dist="39000" dir="5460000" algn="tl">
                        <a:srgbClr val="000000">
                          <a:alpha val="38000"/>
                        </a:srgbClr>
                      </a:outerShdw>
                    </a:effectLst>
                  </a:rPr>
                  <a:t>SAF</a:t>
                </a:r>
                <a:endParaRPr lang="es-AR" dirty="0">
                  <a:solidFill>
                    <a:schemeClr val="accent4">
                      <a:lumMod val="40000"/>
                      <a:lumOff val="60000"/>
                    </a:schemeClr>
                  </a:solidFill>
                </a:endParaRPr>
              </a:p>
            </p:txBody>
          </p:sp>
        </p:grpSp>
        <p:sp>
          <p:nvSpPr>
            <p:cNvPr id="70" name="Flecha: a la derecha 69">
              <a:extLst>
                <a:ext uri="{FF2B5EF4-FFF2-40B4-BE49-F238E27FC236}">
                  <a16:creationId xmlns:a16="http://schemas.microsoft.com/office/drawing/2014/main" id="{CEDAD088-BA31-11BE-F5E3-E93B4519C8FC}"/>
                </a:ext>
              </a:extLst>
            </p:cNvPr>
            <p:cNvSpPr/>
            <p:nvPr/>
          </p:nvSpPr>
          <p:spPr>
            <a:xfrm rot="6889769">
              <a:off x="3530364" y="3612662"/>
              <a:ext cx="261793" cy="234979"/>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AR"/>
            </a:p>
          </p:txBody>
        </p:sp>
        <p:sp>
          <p:nvSpPr>
            <p:cNvPr id="71" name="Flecha: a la derecha 70">
              <a:extLst>
                <a:ext uri="{FF2B5EF4-FFF2-40B4-BE49-F238E27FC236}">
                  <a16:creationId xmlns:a16="http://schemas.microsoft.com/office/drawing/2014/main" id="{CA92855E-6A68-432A-DC4C-F7E9BAEEFF8E}"/>
                </a:ext>
              </a:extLst>
            </p:cNvPr>
            <p:cNvSpPr/>
            <p:nvPr/>
          </p:nvSpPr>
          <p:spPr>
            <a:xfrm rot="9240772">
              <a:off x="3903811" y="3914101"/>
              <a:ext cx="261793" cy="234979"/>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AR"/>
            </a:p>
          </p:txBody>
        </p:sp>
        <p:sp>
          <p:nvSpPr>
            <p:cNvPr id="72" name="Flecha: a la derecha 71">
              <a:extLst>
                <a:ext uri="{FF2B5EF4-FFF2-40B4-BE49-F238E27FC236}">
                  <a16:creationId xmlns:a16="http://schemas.microsoft.com/office/drawing/2014/main" id="{01EF21EF-25A1-B359-8F0C-EBDA39DD93A0}"/>
                </a:ext>
              </a:extLst>
            </p:cNvPr>
            <p:cNvSpPr/>
            <p:nvPr/>
          </p:nvSpPr>
          <p:spPr>
            <a:xfrm rot="10800000">
              <a:off x="4047827" y="4353268"/>
              <a:ext cx="261793" cy="234979"/>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AR"/>
            </a:p>
          </p:txBody>
        </p:sp>
        <p:sp>
          <p:nvSpPr>
            <p:cNvPr id="74" name="Flecha: curvada hacia abajo 73">
              <a:extLst>
                <a:ext uri="{FF2B5EF4-FFF2-40B4-BE49-F238E27FC236}">
                  <a16:creationId xmlns:a16="http://schemas.microsoft.com/office/drawing/2014/main" id="{C38290B9-F9BF-30EB-CBD2-085CEC9A0A53}"/>
                </a:ext>
              </a:extLst>
            </p:cNvPr>
            <p:cNvSpPr/>
            <p:nvPr/>
          </p:nvSpPr>
          <p:spPr>
            <a:xfrm rot="319276">
              <a:off x="3131840" y="2618290"/>
              <a:ext cx="849910" cy="279390"/>
            </a:xfrm>
            <a:prstGeom prst="curvedDown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AR">
                <a:solidFill>
                  <a:schemeClr val="tx1"/>
                </a:solidFill>
              </a:endParaRPr>
            </a:p>
          </p:txBody>
        </p:sp>
        <p:grpSp>
          <p:nvGrpSpPr>
            <p:cNvPr id="75" name="Grupo 74">
              <a:extLst>
                <a:ext uri="{FF2B5EF4-FFF2-40B4-BE49-F238E27FC236}">
                  <a16:creationId xmlns:a16="http://schemas.microsoft.com/office/drawing/2014/main" id="{01B8BBEA-FF61-6233-F8B3-CE916C0C0C77}"/>
                </a:ext>
              </a:extLst>
            </p:cNvPr>
            <p:cNvGrpSpPr/>
            <p:nvPr/>
          </p:nvGrpSpPr>
          <p:grpSpPr>
            <a:xfrm>
              <a:off x="2474585" y="2836665"/>
              <a:ext cx="808293" cy="577151"/>
              <a:chOff x="2463651" y="2860921"/>
              <a:chExt cx="808293" cy="577151"/>
            </a:xfrm>
          </p:grpSpPr>
          <p:sp>
            <p:nvSpPr>
              <p:cNvPr id="91" name="9 Disco magnético">
                <a:extLst>
                  <a:ext uri="{FF2B5EF4-FFF2-40B4-BE49-F238E27FC236}">
                    <a16:creationId xmlns:a16="http://schemas.microsoft.com/office/drawing/2014/main" id="{6FE5414E-F9ED-9841-FC6B-479A2221F567}"/>
                  </a:ext>
                </a:extLst>
              </p:cNvPr>
              <p:cNvSpPr>
                <a:spLocks noChangeAspect="1"/>
              </p:cNvSpPr>
              <p:nvPr/>
            </p:nvSpPr>
            <p:spPr>
              <a:xfrm>
                <a:off x="2523324" y="3255410"/>
                <a:ext cx="727374" cy="182662"/>
              </a:xfrm>
              <a:prstGeom prst="flowChartMagneticDisk">
                <a:avLst/>
              </a:prstGeom>
              <a:solidFill>
                <a:schemeClr val="accent6"/>
              </a:solidFill>
              <a:ln>
                <a:solidFill>
                  <a:schemeClr val="tx1"/>
                </a:solidFill>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s-AR" dirty="0"/>
              </a:p>
            </p:txBody>
          </p:sp>
          <p:pic>
            <p:nvPicPr>
              <p:cNvPr id="92" name="10 Imagen">
                <a:extLst>
                  <a:ext uri="{FF2B5EF4-FFF2-40B4-BE49-F238E27FC236}">
                    <a16:creationId xmlns:a16="http://schemas.microsoft.com/office/drawing/2014/main" id="{94A8EF24-4EDD-D80C-E24F-AADDC049D895}"/>
                  </a:ext>
                </a:extLst>
              </p:cNvPr>
              <p:cNvPicPr>
                <a:picLocks noChangeAspect="1"/>
              </p:cNvPicPr>
              <p:nvPr/>
            </p:nvPicPr>
            <p:blipFill>
              <a:blip r:embed="rId5" cstate="print">
                <a:extLst>
                  <a:ext uri="{BEBA8EAE-BF5A-486C-A8C5-ECC9F3942E4B}">
                    <a14:imgProps xmlns:a14="http://schemas.microsoft.com/office/drawing/2010/main">
                      <a14:imgLayer r:embed="rId6">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2463651" y="2860921"/>
                <a:ext cx="808293" cy="548808"/>
              </a:xfrm>
              <a:prstGeom prst="rect">
                <a:avLst/>
              </a:prstGeom>
            </p:spPr>
          </p:pic>
        </p:grpSp>
        <p:grpSp>
          <p:nvGrpSpPr>
            <p:cNvPr id="76" name="Grupo 75">
              <a:extLst>
                <a:ext uri="{FF2B5EF4-FFF2-40B4-BE49-F238E27FC236}">
                  <a16:creationId xmlns:a16="http://schemas.microsoft.com/office/drawing/2014/main" id="{0130F189-1395-EDB9-D55D-09C26F40D342}"/>
                </a:ext>
              </a:extLst>
            </p:cNvPr>
            <p:cNvGrpSpPr/>
            <p:nvPr/>
          </p:nvGrpSpPr>
          <p:grpSpPr>
            <a:xfrm>
              <a:off x="3599574" y="2995865"/>
              <a:ext cx="808293" cy="577151"/>
              <a:chOff x="2463651" y="2860921"/>
              <a:chExt cx="808293" cy="577151"/>
            </a:xfrm>
          </p:grpSpPr>
          <p:sp>
            <p:nvSpPr>
              <p:cNvPr id="89" name="9 Disco magnético">
                <a:extLst>
                  <a:ext uri="{FF2B5EF4-FFF2-40B4-BE49-F238E27FC236}">
                    <a16:creationId xmlns:a16="http://schemas.microsoft.com/office/drawing/2014/main" id="{95189A0C-18DD-37C8-3E77-EE787EFE9CF9}"/>
                  </a:ext>
                </a:extLst>
              </p:cNvPr>
              <p:cNvSpPr>
                <a:spLocks noChangeAspect="1"/>
              </p:cNvSpPr>
              <p:nvPr/>
            </p:nvSpPr>
            <p:spPr>
              <a:xfrm>
                <a:off x="2523324" y="3255410"/>
                <a:ext cx="727374" cy="182662"/>
              </a:xfrm>
              <a:prstGeom prst="flowChartMagneticDisk">
                <a:avLst/>
              </a:prstGeom>
              <a:solidFill>
                <a:schemeClr val="accent6"/>
              </a:solidFill>
              <a:ln>
                <a:solidFill>
                  <a:schemeClr val="tx1"/>
                </a:solidFill>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s-AR" dirty="0"/>
              </a:p>
            </p:txBody>
          </p:sp>
          <p:pic>
            <p:nvPicPr>
              <p:cNvPr id="90" name="10 Imagen">
                <a:extLst>
                  <a:ext uri="{FF2B5EF4-FFF2-40B4-BE49-F238E27FC236}">
                    <a16:creationId xmlns:a16="http://schemas.microsoft.com/office/drawing/2014/main" id="{ABF0F51D-C009-CEA7-5CD8-88DEC0E219A0}"/>
                  </a:ext>
                </a:extLst>
              </p:cNvPr>
              <p:cNvPicPr>
                <a:picLocks noChangeAspect="1"/>
              </p:cNvPicPr>
              <p:nvPr/>
            </p:nvPicPr>
            <p:blipFill>
              <a:blip r:embed="rId5" cstate="print">
                <a:extLst>
                  <a:ext uri="{BEBA8EAE-BF5A-486C-A8C5-ECC9F3942E4B}">
                    <a14:imgProps xmlns:a14="http://schemas.microsoft.com/office/drawing/2010/main">
                      <a14:imgLayer r:embed="rId6">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2463651" y="2860921"/>
                <a:ext cx="808293" cy="548808"/>
              </a:xfrm>
              <a:prstGeom prst="rect">
                <a:avLst/>
              </a:prstGeom>
            </p:spPr>
          </p:pic>
        </p:grpSp>
        <p:grpSp>
          <p:nvGrpSpPr>
            <p:cNvPr id="77" name="Grupo 76">
              <a:extLst>
                <a:ext uri="{FF2B5EF4-FFF2-40B4-BE49-F238E27FC236}">
                  <a16:creationId xmlns:a16="http://schemas.microsoft.com/office/drawing/2014/main" id="{D414358B-0763-89BA-4254-60179E4A87E0}"/>
                </a:ext>
              </a:extLst>
            </p:cNvPr>
            <p:cNvGrpSpPr/>
            <p:nvPr/>
          </p:nvGrpSpPr>
          <p:grpSpPr>
            <a:xfrm>
              <a:off x="4175638" y="3645024"/>
              <a:ext cx="808293" cy="577151"/>
              <a:chOff x="2463651" y="2860921"/>
              <a:chExt cx="808293" cy="577151"/>
            </a:xfrm>
          </p:grpSpPr>
          <p:sp>
            <p:nvSpPr>
              <p:cNvPr id="87" name="9 Disco magnético">
                <a:extLst>
                  <a:ext uri="{FF2B5EF4-FFF2-40B4-BE49-F238E27FC236}">
                    <a16:creationId xmlns:a16="http://schemas.microsoft.com/office/drawing/2014/main" id="{8EEA08C8-EF93-9793-CF2A-94FA62EB23AC}"/>
                  </a:ext>
                </a:extLst>
              </p:cNvPr>
              <p:cNvSpPr>
                <a:spLocks noChangeAspect="1"/>
              </p:cNvSpPr>
              <p:nvPr/>
            </p:nvSpPr>
            <p:spPr>
              <a:xfrm>
                <a:off x="2523324" y="3255410"/>
                <a:ext cx="727374" cy="182662"/>
              </a:xfrm>
              <a:prstGeom prst="flowChartMagneticDisk">
                <a:avLst/>
              </a:prstGeom>
              <a:solidFill>
                <a:schemeClr val="accent6"/>
              </a:solidFill>
              <a:ln>
                <a:solidFill>
                  <a:schemeClr val="tx1"/>
                </a:solidFill>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s-AR" dirty="0"/>
              </a:p>
            </p:txBody>
          </p:sp>
          <p:pic>
            <p:nvPicPr>
              <p:cNvPr id="88" name="10 Imagen">
                <a:extLst>
                  <a:ext uri="{FF2B5EF4-FFF2-40B4-BE49-F238E27FC236}">
                    <a16:creationId xmlns:a16="http://schemas.microsoft.com/office/drawing/2014/main" id="{A0C01D5F-CC3A-38BA-8472-D0008CCA3B62}"/>
                  </a:ext>
                </a:extLst>
              </p:cNvPr>
              <p:cNvPicPr>
                <a:picLocks noChangeAspect="1"/>
              </p:cNvPicPr>
              <p:nvPr/>
            </p:nvPicPr>
            <p:blipFill>
              <a:blip r:embed="rId5" cstate="print">
                <a:extLst>
                  <a:ext uri="{BEBA8EAE-BF5A-486C-A8C5-ECC9F3942E4B}">
                    <a14:imgProps xmlns:a14="http://schemas.microsoft.com/office/drawing/2010/main">
                      <a14:imgLayer r:embed="rId6">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2463651" y="2860921"/>
                <a:ext cx="808293" cy="548808"/>
              </a:xfrm>
              <a:prstGeom prst="rect">
                <a:avLst/>
              </a:prstGeom>
            </p:spPr>
          </p:pic>
        </p:grpSp>
        <p:grpSp>
          <p:nvGrpSpPr>
            <p:cNvPr id="78" name="Grupo 77">
              <a:extLst>
                <a:ext uri="{FF2B5EF4-FFF2-40B4-BE49-F238E27FC236}">
                  <a16:creationId xmlns:a16="http://schemas.microsoft.com/office/drawing/2014/main" id="{97E5DB59-8BF2-8948-8EB3-98BCFDFD8E49}"/>
                </a:ext>
              </a:extLst>
            </p:cNvPr>
            <p:cNvGrpSpPr/>
            <p:nvPr/>
          </p:nvGrpSpPr>
          <p:grpSpPr>
            <a:xfrm>
              <a:off x="4263851" y="4220001"/>
              <a:ext cx="808293" cy="577151"/>
              <a:chOff x="2463651" y="2860921"/>
              <a:chExt cx="808293" cy="577151"/>
            </a:xfrm>
          </p:grpSpPr>
          <p:sp>
            <p:nvSpPr>
              <p:cNvPr id="85" name="9 Disco magnético">
                <a:extLst>
                  <a:ext uri="{FF2B5EF4-FFF2-40B4-BE49-F238E27FC236}">
                    <a16:creationId xmlns:a16="http://schemas.microsoft.com/office/drawing/2014/main" id="{097E08FB-98A7-722A-CB75-31350DE075C1}"/>
                  </a:ext>
                </a:extLst>
              </p:cNvPr>
              <p:cNvSpPr>
                <a:spLocks noChangeAspect="1"/>
              </p:cNvSpPr>
              <p:nvPr/>
            </p:nvSpPr>
            <p:spPr>
              <a:xfrm>
                <a:off x="2523324" y="3255410"/>
                <a:ext cx="727374" cy="182662"/>
              </a:xfrm>
              <a:prstGeom prst="flowChartMagneticDisk">
                <a:avLst/>
              </a:prstGeom>
              <a:solidFill>
                <a:schemeClr val="accent6"/>
              </a:solidFill>
              <a:ln>
                <a:solidFill>
                  <a:schemeClr val="tx1"/>
                </a:solidFill>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s-AR" dirty="0"/>
              </a:p>
            </p:txBody>
          </p:sp>
          <p:pic>
            <p:nvPicPr>
              <p:cNvPr id="86" name="10 Imagen">
                <a:extLst>
                  <a:ext uri="{FF2B5EF4-FFF2-40B4-BE49-F238E27FC236}">
                    <a16:creationId xmlns:a16="http://schemas.microsoft.com/office/drawing/2014/main" id="{A06DE2CC-E38A-6F07-A9F0-D0E8046C8FC9}"/>
                  </a:ext>
                </a:extLst>
              </p:cNvPr>
              <p:cNvPicPr>
                <a:picLocks noChangeAspect="1"/>
              </p:cNvPicPr>
              <p:nvPr/>
            </p:nvPicPr>
            <p:blipFill>
              <a:blip r:embed="rId5" cstate="print">
                <a:extLst>
                  <a:ext uri="{BEBA8EAE-BF5A-486C-A8C5-ECC9F3942E4B}">
                    <a14:imgProps xmlns:a14="http://schemas.microsoft.com/office/drawing/2010/main">
                      <a14:imgLayer r:embed="rId6">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2463651" y="2860921"/>
                <a:ext cx="808293" cy="548808"/>
              </a:xfrm>
              <a:prstGeom prst="rect">
                <a:avLst/>
              </a:prstGeom>
            </p:spPr>
          </p:pic>
        </p:grpSp>
        <p:sp>
          <p:nvSpPr>
            <p:cNvPr id="79" name="CuadroTexto 78">
              <a:extLst>
                <a:ext uri="{FF2B5EF4-FFF2-40B4-BE49-F238E27FC236}">
                  <a16:creationId xmlns:a16="http://schemas.microsoft.com/office/drawing/2014/main" id="{6759BCD2-D91E-CBC4-2E20-4B3C5CC46737}"/>
                </a:ext>
              </a:extLst>
            </p:cNvPr>
            <p:cNvSpPr txBox="1"/>
            <p:nvPr/>
          </p:nvSpPr>
          <p:spPr>
            <a:xfrm>
              <a:off x="3995583" y="3007316"/>
              <a:ext cx="628073" cy="369332"/>
            </a:xfrm>
            <a:prstGeom prst="rect">
              <a:avLst/>
            </a:prstGeom>
            <a:noFill/>
          </p:spPr>
          <p:txBody>
            <a:bodyPr wrap="square">
              <a:spAutoFit/>
            </a:bodyPr>
            <a:lstStyle/>
            <a:p>
              <a:r>
                <a:rPr lang="es-ES" sz="1800" b="1" dirty="0">
                  <a:ln w="11430"/>
                  <a:solidFill>
                    <a:schemeClr val="accent4">
                      <a:lumMod val="40000"/>
                      <a:lumOff val="60000"/>
                    </a:schemeClr>
                  </a:solidFill>
                  <a:effectLst>
                    <a:outerShdw blurRad="50800" dist="39000" dir="5460000" algn="tl">
                      <a:srgbClr val="000000">
                        <a:alpha val="38000"/>
                      </a:srgbClr>
                    </a:outerShdw>
                  </a:effectLst>
                </a:rPr>
                <a:t>SAF</a:t>
              </a:r>
              <a:endParaRPr lang="es-AR" dirty="0">
                <a:solidFill>
                  <a:schemeClr val="accent4">
                    <a:lumMod val="40000"/>
                    <a:lumOff val="60000"/>
                  </a:schemeClr>
                </a:solidFill>
              </a:endParaRPr>
            </a:p>
          </p:txBody>
        </p:sp>
        <p:sp>
          <p:nvSpPr>
            <p:cNvPr id="80" name="CuadroTexto 79">
              <a:extLst>
                <a:ext uri="{FF2B5EF4-FFF2-40B4-BE49-F238E27FC236}">
                  <a16:creationId xmlns:a16="http://schemas.microsoft.com/office/drawing/2014/main" id="{5CB2562D-D163-AB6E-4FD0-98E61C869BD9}"/>
                </a:ext>
              </a:extLst>
            </p:cNvPr>
            <p:cNvSpPr txBox="1"/>
            <p:nvPr/>
          </p:nvSpPr>
          <p:spPr>
            <a:xfrm>
              <a:off x="4579784" y="3652668"/>
              <a:ext cx="628073" cy="369332"/>
            </a:xfrm>
            <a:prstGeom prst="rect">
              <a:avLst/>
            </a:prstGeom>
            <a:noFill/>
          </p:spPr>
          <p:txBody>
            <a:bodyPr wrap="square">
              <a:spAutoFit/>
            </a:bodyPr>
            <a:lstStyle/>
            <a:p>
              <a:r>
                <a:rPr lang="es-ES" sz="1800" b="1" dirty="0">
                  <a:ln w="11430"/>
                  <a:solidFill>
                    <a:schemeClr val="accent4">
                      <a:lumMod val="40000"/>
                      <a:lumOff val="60000"/>
                    </a:schemeClr>
                  </a:solidFill>
                  <a:effectLst>
                    <a:outerShdw blurRad="50800" dist="39000" dir="5460000" algn="tl">
                      <a:srgbClr val="000000">
                        <a:alpha val="38000"/>
                      </a:srgbClr>
                    </a:outerShdw>
                  </a:effectLst>
                </a:rPr>
                <a:t>SAF</a:t>
              </a:r>
              <a:endParaRPr lang="es-AR" dirty="0">
                <a:solidFill>
                  <a:schemeClr val="accent4">
                    <a:lumMod val="40000"/>
                    <a:lumOff val="60000"/>
                  </a:schemeClr>
                </a:solidFill>
              </a:endParaRPr>
            </a:p>
          </p:txBody>
        </p:sp>
        <p:sp>
          <p:nvSpPr>
            <p:cNvPr id="81" name="CuadroTexto 80">
              <a:extLst>
                <a:ext uri="{FF2B5EF4-FFF2-40B4-BE49-F238E27FC236}">
                  <a16:creationId xmlns:a16="http://schemas.microsoft.com/office/drawing/2014/main" id="{91812561-A43E-F614-0986-18212B87015F}"/>
                </a:ext>
              </a:extLst>
            </p:cNvPr>
            <p:cNvSpPr txBox="1"/>
            <p:nvPr/>
          </p:nvSpPr>
          <p:spPr>
            <a:xfrm>
              <a:off x="4687211" y="4244152"/>
              <a:ext cx="628073" cy="369332"/>
            </a:xfrm>
            <a:prstGeom prst="rect">
              <a:avLst/>
            </a:prstGeom>
            <a:noFill/>
          </p:spPr>
          <p:txBody>
            <a:bodyPr wrap="square">
              <a:spAutoFit/>
            </a:bodyPr>
            <a:lstStyle/>
            <a:p>
              <a:r>
                <a:rPr lang="es-ES" sz="1800" b="1" dirty="0">
                  <a:ln w="11430"/>
                  <a:solidFill>
                    <a:schemeClr val="accent4">
                      <a:lumMod val="40000"/>
                      <a:lumOff val="60000"/>
                    </a:schemeClr>
                  </a:solidFill>
                  <a:effectLst>
                    <a:outerShdw blurRad="50800" dist="39000" dir="5460000" algn="tl">
                      <a:srgbClr val="000000">
                        <a:alpha val="38000"/>
                      </a:srgbClr>
                    </a:outerShdw>
                  </a:effectLst>
                </a:rPr>
                <a:t>SAF</a:t>
              </a:r>
              <a:endParaRPr lang="es-AR" dirty="0">
                <a:solidFill>
                  <a:schemeClr val="accent4">
                    <a:lumMod val="40000"/>
                    <a:lumOff val="60000"/>
                  </a:schemeClr>
                </a:solidFill>
              </a:endParaRPr>
            </a:p>
          </p:txBody>
        </p:sp>
      </p:grpSp>
      <p:sp>
        <p:nvSpPr>
          <p:cNvPr id="125" name="24 Flecha abajo">
            <a:extLst>
              <a:ext uri="{FF2B5EF4-FFF2-40B4-BE49-F238E27FC236}">
                <a16:creationId xmlns:a16="http://schemas.microsoft.com/office/drawing/2014/main" id="{52C71432-FB5D-3268-4D2E-9D03E2088E00}"/>
              </a:ext>
            </a:extLst>
          </p:cNvPr>
          <p:cNvSpPr/>
          <p:nvPr/>
        </p:nvSpPr>
        <p:spPr>
          <a:xfrm>
            <a:off x="3537740" y="2542636"/>
            <a:ext cx="450181" cy="55520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grpSp>
        <p:nvGrpSpPr>
          <p:cNvPr id="126" name="44 Grupo">
            <a:extLst>
              <a:ext uri="{FF2B5EF4-FFF2-40B4-BE49-F238E27FC236}">
                <a16:creationId xmlns:a16="http://schemas.microsoft.com/office/drawing/2014/main" id="{2C1F020C-3CEC-A8F0-ECBB-5EDD66E80380}"/>
              </a:ext>
            </a:extLst>
          </p:cNvPr>
          <p:cNvGrpSpPr/>
          <p:nvPr/>
        </p:nvGrpSpPr>
        <p:grpSpPr>
          <a:xfrm>
            <a:off x="3666857" y="3215169"/>
            <a:ext cx="2077448" cy="1689951"/>
            <a:chOff x="3202821" y="3097769"/>
            <a:chExt cx="2077719" cy="1689951"/>
          </a:xfrm>
        </p:grpSpPr>
        <p:pic>
          <p:nvPicPr>
            <p:cNvPr id="127" name="45 Imagen">
              <a:extLst>
                <a:ext uri="{FF2B5EF4-FFF2-40B4-BE49-F238E27FC236}">
                  <a16:creationId xmlns:a16="http://schemas.microsoft.com/office/drawing/2014/main" id="{8D695ECF-0BDE-ED41-63C0-382762DDDB9A}"/>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12157" t="4479" r="4144" b="10039"/>
            <a:stretch/>
          </p:blipFill>
          <p:spPr>
            <a:xfrm>
              <a:off x="3339722" y="3508274"/>
              <a:ext cx="1227701" cy="1279446"/>
            </a:xfrm>
            <a:prstGeom prst="rect">
              <a:avLst/>
            </a:prstGeom>
          </p:spPr>
        </p:pic>
        <p:sp>
          <p:nvSpPr>
            <p:cNvPr id="128" name="46 Rectángulo">
              <a:extLst>
                <a:ext uri="{FF2B5EF4-FFF2-40B4-BE49-F238E27FC236}">
                  <a16:creationId xmlns:a16="http://schemas.microsoft.com/office/drawing/2014/main" id="{B101FA86-2FDF-6FC0-7811-68704567560C}"/>
                </a:ext>
              </a:extLst>
            </p:cNvPr>
            <p:cNvSpPr/>
            <p:nvPr/>
          </p:nvSpPr>
          <p:spPr>
            <a:xfrm>
              <a:off x="3202821" y="3097769"/>
              <a:ext cx="2077719" cy="369332"/>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ctr"/>
              <a:r>
                <a:rPr lang="es-E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es-ES" sz="1600" b="1" dirty="0">
                  <a:ln w="11430">
                    <a:solidFill>
                      <a:schemeClr val="accent6"/>
                    </a:solidFill>
                  </a:ln>
                  <a:solidFill>
                    <a:schemeClr val="accent6"/>
                  </a:solidFill>
                  <a:effectLst>
                    <a:outerShdw blurRad="50800" dist="39000" dir="5460000" algn="tl">
                      <a:srgbClr val="000000">
                        <a:alpha val="38000"/>
                      </a:srgbClr>
                    </a:outerShdw>
                  </a:effectLst>
                </a:rPr>
                <a:t>Cuadro 4,4-borrador</a:t>
              </a:r>
              <a:endParaRPr lang="es-AR" sz="1600" dirty="0">
                <a:ln w="11430">
                  <a:solidFill>
                    <a:schemeClr val="accent6"/>
                  </a:solidFill>
                </a:ln>
                <a:solidFill>
                  <a:schemeClr val="accent6"/>
                </a:solidFill>
              </a:endParaRPr>
            </a:p>
          </p:txBody>
        </p:sp>
      </p:grpSp>
      <p:pic>
        <p:nvPicPr>
          <p:cNvPr id="129" name="30 Imagen">
            <a:extLst>
              <a:ext uri="{FF2B5EF4-FFF2-40B4-BE49-F238E27FC236}">
                <a16:creationId xmlns:a16="http://schemas.microsoft.com/office/drawing/2014/main" id="{719C73F2-9666-2547-A81C-5BE2C872ECC4}"/>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26354" t="54310" r="46354" b="-2991"/>
          <a:stretch/>
        </p:blipFill>
        <p:spPr>
          <a:xfrm>
            <a:off x="1995719" y="4535732"/>
            <a:ext cx="1151789" cy="1211987"/>
          </a:xfrm>
          <a:prstGeom prst="rect">
            <a:avLst/>
          </a:prstGeom>
        </p:spPr>
      </p:pic>
      <p:sp>
        <p:nvSpPr>
          <p:cNvPr id="130" name="32 Flecha abajo">
            <a:extLst>
              <a:ext uri="{FF2B5EF4-FFF2-40B4-BE49-F238E27FC236}">
                <a16:creationId xmlns:a16="http://schemas.microsoft.com/office/drawing/2014/main" id="{1C2C6F28-4929-D81A-0200-EB4D87FA16FB}"/>
              </a:ext>
            </a:extLst>
          </p:cNvPr>
          <p:cNvSpPr/>
          <p:nvPr/>
        </p:nvSpPr>
        <p:spPr>
          <a:xfrm rot="5400000" flipH="1">
            <a:off x="3243023" y="4510489"/>
            <a:ext cx="450240" cy="55513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31" name="33 Flecha doblada">
            <a:extLst>
              <a:ext uri="{FF2B5EF4-FFF2-40B4-BE49-F238E27FC236}">
                <a16:creationId xmlns:a16="http://schemas.microsoft.com/office/drawing/2014/main" id="{1D6EA190-5699-721D-5509-ECEDA404BED7}"/>
              </a:ext>
            </a:extLst>
          </p:cNvPr>
          <p:cNvSpPr/>
          <p:nvPr/>
        </p:nvSpPr>
        <p:spPr>
          <a:xfrm rot="16200000">
            <a:off x="407119" y="3380802"/>
            <a:ext cx="2362484" cy="686151"/>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solidFill>
                <a:schemeClr val="tx1"/>
              </a:solidFill>
            </a:endParaRPr>
          </a:p>
        </p:txBody>
      </p:sp>
      <p:sp>
        <p:nvSpPr>
          <p:cNvPr id="132" name="24 Flecha abajo">
            <a:extLst>
              <a:ext uri="{FF2B5EF4-FFF2-40B4-BE49-F238E27FC236}">
                <a16:creationId xmlns:a16="http://schemas.microsoft.com/office/drawing/2014/main" id="{DD61A401-2893-37F4-3CE8-1811C460F7E2}"/>
              </a:ext>
            </a:extLst>
          </p:cNvPr>
          <p:cNvSpPr/>
          <p:nvPr/>
        </p:nvSpPr>
        <p:spPr>
          <a:xfrm>
            <a:off x="3597646" y="2564904"/>
            <a:ext cx="450181" cy="55520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grpSp>
        <p:nvGrpSpPr>
          <p:cNvPr id="136" name="44 Grupo">
            <a:extLst>
              <a:ext uri="{FF2B5EF4-FFF2-40B4-BE49-F238E27FC236}">
                <a16:creationId xmlns:a16="http://schemas.microsoft.com/office/drawing/2014/main" id="{F648793B-00AB-0D0F-ED64-09EA2A0594E1}"/>
              </a:ext>
            </a:extLst>
          </p:cNvPr>
          <p:cNvGrpSpPr/>
          <p:nvPr/>
        </p:nvGrpSpPr>
        <p:grpSpPr>
          <a:xfrm>
            <a:off x="3745710" y="3291834"/>
            <a:ext cx="2077448" cy="1689951"/>
            <a:chOff x="3202821" y="3097769"/>
            <a:chExt cx="2077719" cy="1689951"/>
          </a:xfrm>
        </p:grpSpPr>
        <p:pic>
          <p:nvPicPr>
            <p:cNvPr id="137" name="45 Imagen">
              <a:extLst>
                <a:ext uri="{FF2B5EF4-FFF2-40B4-BE49-F238E27FC236}">
                  <a16:creationId xmlns:a16="http://schemas.microsoft.com/office/drawing/2014/main" id="{2E5040C3-CBA6-273D-1CF5-7DA74A79E2A3}"/>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12157" t="4479" r="4144" b="10039"/>
            <a:stretch/>
          </p:blipFill>
          <p:spPr>
            <a:xfrm>
              <a:off x="3339722" y="3508274"/>
              <a:ext cx="1227701" cy="1279446"/>
            </a:xfrm>
            <a:prstGeom prst="rect">
              <a:avLst/>
            </a:prstGeom>
          </p:spPr>
        </p:pic>
        <p:sp>
          <p:nvSpPr>
            <p:cNvPr id="138" name="46 Rectángulo">
              <a:extLst>
                <a:ext uri="{FF2B5EF4-FFF2-40B4-BE49-F238E27FC236}">
                  <a16:creationId xmlns:a16="http://schemas.microsoft.com/office/drawing/2014/main" id="{B11BD265-917E-FD92-8352-EF0430AFC663}"/>
                </a:ext>
              </a:extLst>
            </p:cNvPr>
            <p:cNvSpPr/>
            <p:nvPr/>
          </p:nvSpPr>
          <p:spPr>
            <a:xfrm>
              <a:off x="3202821" y="3097769"/>
              <a:ext cx="2077719" cy="369332"/>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ctr"/>
              <a:r>
                <a:rPr lang="es-E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es-ES" sz="1600" b="1" dirty="0">
                  <a:ln w="11430">
                    <a:solidFill>
                      <a:schemeClr val="accent6"/>
                    </a:solidFill>
                  </a:ln>
                  <a:solidFill>
                    <a:schemeClr val="accent6"/>
                  </a:solidFill>
                  <a:effectLst>
                    <a:outerShdw blurRad="50800" dist="39000" dir="5460000" algn="tl">
                      <a:srgbClr val="000000">
                        <a:alpha val="38000"/>
                      </a:srgbClr>
                    </a:outerShdw>
                  </a:effectLst>
                </a:rPr>
                <a:t>Cuadro 4,4</a:t>
              </a:r>
              <a:endParaRPr lang="es-AR" sz="1600" dirty="0">
                <a:ln w="11430">
                  <a:solidFill>
                    <a:schemeClr val="accent6"/>
                  </a:solidFill>
                </a:ln>
                <a:solidFill>
                  <a:schemeClr val="accent6"/>
                </a:solidFill>
              </a:endParaRPr>
            </a:p>
          </p:txBody>
        </p:sp>
      </p:grpSp>
      <p:grpSp>
        <p:nvGrpSpPr>
          <p:cNvPr id="141" name="Grupo 140">
            <a:extLst>
              <a:ext uri="{FF2B5EF4-FFF2-40B4-BE49-F238E27FC236}">
                <a16:creationId xmlns:a16="http://schemas.microsoft.com/office/drawing/2014/main" id="{210D5AFB-48F9-305D-A2E8-82349B514C44}"/>
              </a:ext>
            </a:extLst>
          </p:cNvPr>
          <p:cNvGrpSpPr/>
          <p:nvPr/>
        </p:nvGrpSpPr>
        <p:grpSpPr>
          <a:xfrm>
            <a:off x="5077465" y="3573016"/>
            <a:ext cx="1202610" cy="811233"/>
            <a:chOff x="5077465" y="3573016"/>
            <a:chExt cx="1202610" cy="811233"/>
          </a:xfrm>
        </p:grpSpPr>
        <p:pic>
          <p:nvPicPr>
            <p:cNvPr id="139" name="40 Imagen">
              <a:extLst>
                <a:ext uri="{FF2B5EF4-FFF2-40B4-BE49-F238E27FC236}">
                  <a16:creationId xmlns:a16="http://schemas.microsoft.com/office/drawing/2014/main" id="{9EF08F72-7B64-2574-4150-1C95293DA508}"/>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208" t="54310" r="73281" b="-2991"/>
            <a:stretch/>
          </p:blipFill>
          <p:spPr>
            <a:xfrm>
              <a:off x="5519436" y="3573016"/>
              <a:ext cx="760639" cy="811233"/>
            </a:xfrm>
            <a:prstGeom prst="rect">
              <a:avLst/>
            </a:prstGeom>
          </p:spPr>
        </p:pic>
        <p:sp>
          <p:nvSpPr>
            <p:cNvPr id="140" name="41 Flecha abajo">
              <a:extLst>
                <a:ext uri="{FF2B5EF4-FFF2-40B4-BE49-F238E27FC236}">
                  <a16:creationId xmlns:a16="http://schemas.microsoft.com/office/drawing/2014/main" id="{7AFE3AE2-AD7E-BE52-8B13-F43DCE3C910A}"/>
                </a:ext>
              </a:extLst>
            </p:cNvPr>
            <p:cNvSpPr/>
            <p:nvPr/>
          </p:nvSpPr>
          <p:spPr>
            <a:xfrm rot="16200000" flipH="1">
              <a:off x="5051051" y="3755792"/>
              <a:ext cx="450240" cy="3974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grpSp>
      <p:sp>
        <p:nvSpPr>
          <p:cNvPr id="143" name="5 Elipse">
            <a:extLst>
              <a:ext uri="{FF2B5EF4-FFF2-40B4-BE49-F238E27FC236}">
                <a16:creationId xmlns:a16="http://schemas.microsoft.com/office/drawing/2014/main" id="{C0085BCF-B770-8C05-66C2-554B36B574A0}"/>
              </a:ext>
            </a:extLst>
          </p:cNvPr>
          <p:cNvSpPr/>
          <p:nvPr/>
        </p:nvSpPr>
        <p:spPr>
          <a:xfrm>
            <a:off x="4479875" y="3429256"/>
            <a:ext cx="2304000" cy="2304000"/>
          </a:xfrm>
          <a:prstGeom prst="ellipse">
            <a:avLst/>
          </a:prstGeom>
          <a:noFill/>
          <a:ln w="57150">
            <a:solidFill>
              <a:schemeClr val="tx2">
                <a:lumMod val="40000"/>
                <a:lumOff val="6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AR" sz="2100" dirty="0"/>
          </a:p>
          <a:p>
            <a:pPr algn="ctr"/>
            <a:endParaRPr lang="es-AR" sz="2100" dirty="0"/>
          </a:p>
          <a:p>
            <a:pPr algn="ctr"/>
            <a:r>
              <a:rPr lang="es-AR" sz="2100" dirty="0">
                <a:solidFill>
                  <a:schemeClr val="tx2"/>
                </a:solidFill>
              </a:rPr>
              <a:t>El SAF cambia el estado a CERRADO</a:t>
            </a:r>
            <a:endParaRPr lang="es-AR" sz="2200" dirty="0">
              <a:solidFill>
                <a:schemeClr val="tx2"/>
              </a:solidFill>
            </a:endParaRPr>
          </a:p>
        </p:txBody>
      </p:sp>
      <p:sp>
        <p:nvSpPr>
          <p:cNvPr id="144" name="3 Flecha derecha">
            <a:extLst>
              <a:ext uri="{FF2B5EF4-FFF2-40B4-BE49-F238E27FC236}">
                <a16:creationId xmlns:a16="http://schemas.microsoft.com/office/drawing/2014/main" id="{35FD15DF-D142-F9EF-BD62-42AB1E24CE5B}"/>
              </a:ext>
            </a:extLst>
          </p:cNvPr>
          <p:cNvSpPr/>
          <p:nvPr/>
        </p:nvSpPr>
        <p:spPr>
          <a:xfrm>
            <a:off x="6280075" y="3634344"/>
            <a:ext cx="1841571" cy="1090800"/>
          </a:xfrm>
          <a:prstGeom prst="rightArrow">
            <a:avLst>
              <a:gd name="adj1" fmla="val 50000"/>
              <a:gd name="adj2" fmla="val 3506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sz="1200" dirty="0">
                <a:solidFill>
                  <a:schemeClr val="bg1"/>
                </a:solidFill>
              </a:rPr>
              <a:t>GDE- Informe Bienes </a:t>
            </a:r>
          </a:p>
          <a:p>
            <a:pPr algn="ctr"/>
            <a:r>
              <a:rPr lang="es-AR" sz="1200" dirty="0">
                <a:solidFill>
                  <a:schemeClr val="bg1"/>
                </a:solidFill>
              </a:rPr>
              <a:t>Expediente de Cierre (GN0188)</a:t>
            </a:r>
          </a:p>
        </p:txBody>
      </p:sp>
      <p:sp>
        <p:nvSpPr>
          <p:cNvPr id="145" name="39 Flecha derecha">
            <a:extLst>
              <a:ext uri="{FF2B5EF4-FFF2-40B4-BE49-F238E27FC236}">
                <a16:creationId xmlns:a16="http://schemas.microsoft.com/office/drawing/2014/main" id="{9372F805-E4FD-2CFB-9E4B-B0790974E615}"/>
              </a:ext>
            </a:extLst>
          </p:cNvPr>
          <p:cNvSpPr/>
          <p:nvPr/>
        </p:nvSpPr>
        <p:spPr>
          <a:xfrm>
            <a:off x="6280075" y="4509120"/>
            <a:ext cx="1872208" cy="1089753"/>
          </a:xfrm>
          <a:prstGeom prst="rightArrow">
            <a:avLst>
              <a:gd name="adj1" fmla="val 50000"/>
              <a:gd name="adj2" fmla="val 3764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sz="1200" dirty="0">
                <a:solidFill>
                  <a:schemeClr val="bg1"/>
                </a:solidFill>
              </a:rPr>
              <a:t>sin GDE- </a:t>
            </a:r>
          </a:p>
          <a:p>
            <a:pPr algn="ctr"/>
            <a:r>
              <a:rPr lang="es-AR" sz="1200" dirty="0">
                <a:solidFill>
                  <a:schemeClr val="bg1"/>
                </a:solidFill>
              </a:rPr>
              <a:t>PDF/EXCEL Expediente de </a:t>
            </a:r>
            <a:r>
              <a:rPr lang="es-AR" sz="1200" dirty="0"/>
              <a:t>Cierre por TAD</a:t>
            </a:r>
          </a:p>
        </p:txBody>
      </p:sp>
      <p:sp>
        <p:nvSpPr>
          <p:cNvPr id="146" name="27 CuadroTexto">
            <a:extLst>
              <a:ext uri="{FF2B5EF4-FFF2-40B4-BE49-F238E27FC236}">
                <a16:creationId xmlns:a16="http://schemas.microsoft.com/office/drawing/2014/main" id="{DF9782E3-E9DD-A1DB-40F5-1C8A6BE49413}"/>
              </a:ext>
            </a:extLst>
          </p:cNvPr>
          <p:cNvSpPr txBox="1"/>
          <p:nvPr/>
        </p:nvSpPr>
        <p:spPr>
          <a:xfrm>
            <a:off x="8115361" y="4268766"/>
            <a:ext cx="900137" cy="553998"/>
          </a:xfrm>
          <a:prstGeom prst="rect">
            <a:avLst/>
          </a:prstGeom>
          <a:noFill/>
          <a:ln w="25400">
            <a:solidFill>
              <a:schemeClr val="tx2"/>
            </a:solidFill>
          </a:ln>
        </p:spPr>
        <p:txBody>
          <a:bodyPr wrap="square" rtlCol="0">
            <a:spAutoFit/>
          </a:bodyPr>
          <a:lstStyle/>
          <a:p>
            <a:pPr algn="ctr"/>
            <a:r>
              <a:rPr lang="es-ES" sz="1500" dirty="0">
                <a:ln w="0">
                  <a:solidFill>
                    <a:schemeClr val="tx2"/>
                  </a:solidFill>
                </a:ln>
                <a:solidFill>
                  <a:schemeClr val="accent1"/>
                </a:solidFill>
                <a:effectLst>
                  <a:outerShdw blurRad="38100" dist="25400" dir="5400000" algn="ctr" rotWithShape="0">
                    <a:srgbClr val="6E747A">
                      <a:alpha val="43000"/>
                    </a:srgbClr>
                  </a:outerShdw>
                </a:effectLst>
              </a:rPr>
              <a:t>C.G.N. </a:t>
            </a:r>
          </a:p>
          <a:p>
            <a:pPr algn="ctr"/>
            <a:r>
              <a:rPr lang="es-ES" sz="1500" dirty="0">
                <a:ln w="0">
                  <a:solidFill>
                    <a:schemeClr val="tx2"/>
                  </a:solidFill>
                </a:ln>
                <a:solidFill>
                  <a:schemeClr val="accent1"/>
                </a:solidFill>
                <a:effectLst>
                  <a:outerShdw blurRad="38100" dist="25400" dir="5400000" algn="ctr" rotWithShape="0">
                    <a:srgbClr val="6E747A">
                      <a:alpha val="43000"/>
                    </a:srgbClr>
                  </a:outerShdw>
                </a:effectLst>
              </a:rPr>
              <a:t>ANALIZA</a:t>
            </a:r>
          </a:p>
        </p:txBody>
      </p:sp>
      <p:sp>
        <p:nvSpPr>
          <p:cNvPr id="147" name="34 CuadroTexto">
            <a:extLst>
              <a:ext uri="{FF2B5EF4-FFF2-40B4-BE49-F238E27FC236}">
                <a16:creationId xmlns:a16="http://schemas.microsoft.com/office/drawing/2014/main" id="{82D386DE-CF13-D4A2-212C-5E64DC5A6CA2}"/>
              </a:ext>
            </a:extLst>
          </p:cNvPr>
          <p:cNvSpPr txBox="1"/>
          <p:nvPr/>
        </p:nvSpPr>
        <p:spPr>
          <a:xfrm>
            <a:off x="5353136" y="5733256"/>
            <a:ext cx="1972335" cy="369332"/>
          </a:xfrm>
          <a:prstGeom prst="rect">
            <a:avLst/>
          </a:prstGeom>
          <a:noFill/>
        </p:spPr>
        <p:txBody>
          <a:bodyPr wrap="none" rtlCol="0">
            <a:spAutoFit/>
          </a:bodyPr>
          <a:lstStyle/>
          <a:p>
            <a:r>
              <a:rPr lang="es-AR" dirty="0">
                <a:solidFill>
                  <a:schemeClr val="tx2"/>
                </a:solidFill>
              </a:rPr>
              <a:t>VISTO-OBSERVADO</a:t>
            </a:r>
          </a:p>
        </p:txBody>
      </p:sp>
      <p:sp>
        <p:nvSpPr>
          <p:cNvPr id="151" name="35 Flecha curvada hacia arriba">
            <a:extLst>
              <a:ext uri="{FF2B5EF4-FFF2-40B4-BE49-F238E27FC236}">
                <a16:creationId xmlns:a16="http://schemas.microsoft.com/office/drawing/2014/main" id="{81BF5DB1-58D6-8CB6-9212-2E78FE9D8B29}"/>
              </a:ext>
            </a:extLst>
          </p:cNvPr>
          <p:cNvSpPr/>
          <p:nvPr/>
        </p:nvSpPr>
        <p:spPr>
          <a:xfrm flipH="1">
            <a:off x="3745709" y="5014203"/>
            <a:ext cx="5054646" cy="1153767"/>
          </a:xfrm>
          <a:prstGeom prst="curvedUpArrow">
            <a:avLst>
              <a:gd name="adj1" fmla="val 37856"/>
              <a:gd name="adj2" fmla="val 50000"/>
              <a:gd name="adj3" fmla="val 25000"/>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s-AR" dirty="0">
              <a:solidFill>
                <a:schemeClr val="tx1"/>
              </a:solidFill>
            </a:endParaRPr>
          </a:p>
        </p:txBody>
      </p:sp>
      <p:grpSp>
        <p:nvGrpSpPr>
          <p:cNvPr id="152" name="Grupo 151">
            <a:extLst>
              <a:ext uri="{FF2B5EF4-FFF2-40B4-BE49-F238E27FC236}">
                <a16:creationId xmlns:a16="http://schemas.microsoft.com/office/drawing/2014/main" id="{62809CD3-F70C-1632-9776-59DD3141F83A}"/>
              </a:ext>
            </a:extLst>
          </p:cNvPr>
          <p:cNvGrpSpPr/>
          <p:nvPr/>
        </p:nvGrpSpPr>
        <p:grpSpPr>
          <a:xfrm>
            <a:off x="9093751" y="4179618"/>
            <a:ext cx="780035" cy="676720"/>
            <a:chOff x="8957643" y="3022946"/>
            <a:chExt cx="1251547" cy="1570902"/>
          </a:xfrm>
        </p:grpSpPr>
        <p:sp>
          <p:nvSpPr>
            <p:cNvPr id="153" name="4 Rectángulo redondeado">
              <a:extLst>
                <a:ext uri="{FF2B5EF4-FFF2-40B4-BE49-F238E27FC236}">
                  <a16:creationId xmlns:a16="http://schemas.microsoft.com/office/drawing/2014/main" id="{0993D38A-7AA8-0614-CF1C-CCDB2404BE92}"/>
                </a:ext>
              </a:extLst>
            </p:cNvPr>
            <p:cNvSpPr/>
            <p:nvPr/>
          </p:nvSpPr>
          <p:spPr>
            <a:xfrm>
              <a:off x="8957643" y="3022946"/>
              <a:ext cx="1251547" cy="1570902"/>
            </a:xfrm>
            <a:prstGeom prst="roundRect">
              <a:avLst/>
            </a:prstGeom>
            <a:ln>
              <a:solidFill>
                <a:schemeClr val="accent3">
                  <a:lumMod val="75000"/>
                </a:schemeClr>
              </a:solidFill>
            </a:ln>
          </p:spPr>
          <p:style>
            <a:lnRef idx="2">
              <a:schemeClr val="accent3"/>
            </a:lnRef>
            <a:fillRef idx="1">
              <a:schemeClr val="lt1"/>
            </a:fillRef>
            <a:effectRef idx="0">
              <a:schemeClr val="accent3"/>
            </a:effectRef>
            <a:fontRef idx="minor">
              <a:schemeClr val="dk1"/>
            </a:fontRef>
          </p:style>
          <p:txBody>
            <a:bodyPr rtlCol="0" anchor="t"/>
            <a:lstStyle/>
            <a:p>
              <a:pPr algn="r"/>
              <a:r>
                <a:rPr lang="es-AR" sz="1600" dirty="0">
                  <a:solidFill>
                    <a:schemeClr val="accent3">
                      <a:lumMod val="50000"/>
                    </a:schemeClr>
                  </a:solidFill>
                </a:rPr>
                <a:t>VISTO</a:t>
              </a:r>
            </a:p>
          </p:txBody>
        </p:sp>
        <p:pic>
          <p:nvPicPr>
            <p:cNvPr id="154" name="31 Imagen">
              <a:extLst>
                <a:ext uri="{FF2B5EF4-FFF2-40B4-BE49-F238E27FC236}">
                  <a16:creationId xmlns:a16="http://schemas.microsoft.com/office/drawing/2014/main" id="{AF359B9E-586B-C7F6-C5EC-86D759F99343}"/>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208" t="54310" r="73281" b="-2991"/>
            <a:stretch/>
          </p:blipFill>
          <p:spPr>
            <a:xfrm>
              <a:off x="9062055" y="3688738"/>
              <a:ext cx="846462" cy="902766"/>
            </a:xfrm>
            <a:prstGeom prst="rect">
              <a:avLst/>
            </a:prstGeom>
          </p:spPr>
        </p:pic>
      </p:grpSp>
      <p:sp>
        <p:nvSpPr>
          <p:cNvPr id="155" name="25 CuadroTexto">
            <a:extLst>
              <a:ext uri="{FF2B5EF4-FFF2-40B4-BE49-F238E27FC236}">
                <a16:creationId xmlns:a16="http://schemas.microsoft.com/office/drawing/2014/main" id="{FEA842B0-5386-F0B3-04F2-FF1BD55EBA4D}"/>
              </a:ext>
            </a:extLst>
          </p:cNvPr>
          <p:cNvSpPr txBox="1"/>
          <p:nvPr/>
        </p:nvSpPr>
        <p:spPr>
          <a:xfrm>
            <a:off x="8491482" y="5229200"/>
            <a:ext cx="1893049" cy="276999"/>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s-AR" sz="1200" b="1" dirty="0">
                <a:ln w="11430"/>
                <a:solidFill>
                  <a:schemeClr val="bg2"/>
                </a:solidFill>
                <a:effectLst>
                  <a:outerShdw blurRad="50800" dist="39000" dir="5460000" algn="tl">
                    <a:srgbClr val="000000">
                      <a:alpha val="38000"/>
                    </a:srgbClr>
                  </a:outerShdw>
                </a:effectLst>
              </a:rPr>
              <a:t>REGISTRO CONTABLE</a:t>
            </a:r>
          </a:p>
        </p:txBody>
      </p:sp>
      <p:sp>
        <p:nvSpPr>
          <p:cNvPr id="156" name="26 CuadroTexto">
            <a:extLst>
              <a:ext uri="{FF2B5EF4-FFF2-40B4-BE49-F238E27FC236}">
                <a16:creationId xmlns:a16="http://schemas.microsoft.com/office/drawing/2014/main" id="{899ED365-5589-B31A-E24A-D651E734289A}"/>
              </a:ext>
            </a:extLst>
          </p:cNvPr>
          <p:cNvSpPr txBox="1"/>
          <p:nvPr/>
        </p:nvSpPr>
        <p:spPr>
          <a:xfrm>
            <a:off x="8475406" y="5877272"/>
            <a:ext cx="1909125" cy="646331"/>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s-AR" b="1" dirty="0">
                <a:ln w="11430"/>
                <a:solidFill>
                  <a:schemeClr val="bg2"/>
                </a:solidFill>
                <a:effectLst>
                  <a:outerShdw blurRad="50800" dist="39000" dir="5460000" algn="tl">
                    <a:srgbClr val="000000">
                      <a:alpha val="38000"/>
                    </a:srgbClr>
                  </a:outerShdw>
                </a:effectLst>
              </a:rPr>
              <a:t>Cuenta de Inversión 2024</a:t>
            </a:r>
          </a:p>
        </p:txBody>
      </p:sp>
      <p:sp>
        <p:nvSpPr>
          <p:cNvPr id="157" name="28 Flecha abajo">
            <a:extLst>
              <a:ext uri="{FF2B5EF4-FFF2-40B4-BE49-F238E27FC236}">
                <a16:creationId xmlns:a16="http://schemas.microsoft.com/office/drawing/2014/main" id="{FC8FAD1C-FE98-5B18-48C0-9F634B417CDC}"/>
              </a:ext>
            </a:extLst>
          </p:cNvPr>
          <p:cNvSpPr/>
          <p:nvPr/>
        </p:nvSpPr>
        <p:spPr>
          <a:xfrm>
            <a:off x="9232403" y="4869160"/>
            <a:ext cx="431986" cy="3536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58" name="29 Flecha abajo">
            <a:extLst>
              <a:ext uri="{FF2B5EF4-FFF2-40B4-BE49-F238E27FC236}">
                <a16:creationId xmlns:a16="http://schemas.microsoft.com/office/drawing/2014/main" id="{DABB4412-8E5C-4718-52E7-D5BA0252E746}"/>
              </a:ext>
            </a:extLst>
          </p:cNvPr>
          <p:cNvSpPr/>
          <p:nvPr/>
        </p:nvSpPr>
        <p:spPr>
          <a:xfrm>
            <a:off x="9232403" y="5517232"/>
            <a:ext cx="431986" cy="3536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pic>
        <p:nvPicPr>
          <p:cNvPr id="159" name="30 Imagen">
            <a:extLst>
              <a:ext uri="{FF2B5EF4-FFF2-40B4-BE49-F238E27FC236}">
                <a16:creationId xmlns:a16="http://schemas.microsoft.com/office/drawing/2014/main" id="{31BA56F3-A06F-FF3B-7184-A20A571C043E}"/>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26354" t="54310" r="46354" b="-2991"/>
          <a:stretch/>
        </p:blipFill>
        <p:spPr>
          <a:xfrm>
            <a:off x="8351080" y="4788332"/>
            <a:ext cx="427353" cy="449688"/>
          </a:xfrm>
          <a:prstGeom prst="rect">
            <a:avLst/>
          </a:prstGeom>
        </p:spPr>
      </p:pic>
      <p:sp>
        <p:nvSpPr>
          <p:cNvPr id="161" name="CuadroTexto 160">
            <a:extLst>
              <a:ext uri="{FF2B5EF4-FFF2-40B4-BE49-F238E27FC236}">
                <a16:creationId xmlns:a16="http://schemas.microsoft.com/office/drawing/2014/main" id="{60684C77-693C-E4B0-DB8C-8052468B1CAF}"/>
              </a:ext>
            </a:extLst>
          </p:cNvPr>
          <p:cNvSpPr txBox="1"/>
          <p:nvPr/>
        </p:nvSpPr>
        <p:spPr>
          <a:xfrm>
            <a:off x="4255459" y="1940639"/>
            <a:ext cx="5486400" cy="1200329"/>
          </a:xfrm>
          <a:prstGeom prst="rect">
            <a:avLst/>
          </a:prstGeom>
          <a:noFill/>
        </p:spPr>
        <p:txBody>
          <a:bodyPr wrap="square">
            <a:spAutoFit/>
          </a:bodyPr>
          <a:lstStyle/>
          <a:p>
            <a:pPr algn="just"/>
            <a:r>
              <a:rPr lang="es-AR" sz="1800" dirty="0">
                <a:solidFill>
                  <a:schemeClr val="tx2"/>
                </a:solidFill>
                <a:latin typeface="+mn-lt"/>
              </a:rPr>
              <a:t>CGN abre el ejercicio, asigna Estado HABILITADO para la carga de novedades 2024 y lo informa por e-mail desde la cuenta </a:t>
            </a:r>
            <a:r>
              <a:rPr lang="es-AR" sz="1800" dirty="0">
                <a:solidFill>
                  <a:schemeClr val="tx2"/>
                </a:solidFill>
                <a:latin typeface="+mn-lt"/>
                <a:hlinkClick r:id="rId12">
                  <a:extLst>
                    <a:ext uri="{A12FA001-AC4F-418D-AE19-62706E023703}">
                      <ahyp:hlinkClr xmlns:ahyp="http://schemas.microsoft.com/office/drawing/2018/hyperlinkcolor" val="tx"/>
                    </a:ext>
                  </a:extLst>
                </a:hlinkClick>
              </a:rPr>
              <a:t>bienesCGN@mecon.gov.ar</a:t>
            </a:r>
            <a:r>
              <a:rPr lang="es-AR" sz="1800" dirty="0">
                <a:solidFill>
                  <a:schemeClr val="tx2"/>
                </a:solidFill>
                <a:latin typeface="+mn-lt"/>
              </a:rPr>
              <a:t>  a la cuenta declarada oficialmente.</a:t>
            </a:r>
          </a:p>
        </p:txBody>
      </p:sp>
      <p:sp>
        <p:nvSpPr>
          <p:cNvPr id="163" name="CuadroTexto 162">
            <a:extLst>
              <a:ext uri="{FF2B5EF4-FFF2-40B4-BE49-F238E27FC236}">
                <a16:creationId xmlns:a16="http://schemas.microsoft.com/office/drawing/2014/main" id="{0A912F2F-5E8B-1DFD-B976-98ACA8295FBF}"/>
              </a:ext>
            </a:extLst>
          </p:cNvPr>
          <p:cNvSpPr txBox="1"/>
          <p:nvPr/>
        </p:nvSpPr>
        <p:spPr>
          <a:xfrm>
            <a:off x="3920383" y="788511"/>
            <a:ext cx="5816076" cy="1200329"/>
          </a:xfrm>
          <a:prstGeom prst="rect">
            <a:avLst/>
          </a:prstGeom>
          <a:noFill/>
        </p:spPr>
        <p:txBody>
          <a:bodyPr wrap="square">
            <a:spAutoFit/>
          </a:bodyPr>
          <a:lstStyle/>
          <a:p>
            <a:pPr algn="just"/>
            <a:r>
              <a:rPr lang="es-AR" sz="1800" dirty="0">
                <a:solidFill>
                  <a:schemeClr val="tx2"/>
                </a:solidFill>
                <a:latin typeface="+mn-lt"/>
              </a:rPr>
              <a:t>Recomendamos tener a mano todos los datos contables para registrar cada operación, teniendo en cuenta que cada vez que editamos y guardamos un registro o un activo físico del registro, se genera un movimiento en el cuadro 4.4.</a:t>
            </a:r>
          </a:p>
        </p:txBody>
      </p:sp>
      <p:sp>
        <p:nvSpPr>
          <p:cNvPr id="165" name="CuadroTexto 164">
            <a:extLst>
              <a:ext uri="{FF2B5EF4-FFF2-40B4-BE49-F238E27FC236}">
                <a16:creationId xmlns:a16="http://schemas.microsoft.com/office/drawing/2014/main" id="{63750F79-83F2-5B91-5CBC-C7D6E63EEBCC}"/>
              </a:ext>
            </a:extLst>
          </p:cNvPr>
          <p:cNvSpPr txBox="1"/>
          <p:nvPr/>
        </p:nvSpPr>
        <p:spPr>
          <a:xfrm>
            <a:off x="5848027" y="2996952"/>
            <a:ext cx="5486400" cy="923330"/>
          </a:xfrm>
          <a:prstGeom prst="rect">
            <a:avLst/>
          </a:prstGeom>
          <a:noFill/>
        </p:spPr>
        <p:txBody>
          <a:bodyPr wrap="square">
            <a:spAutoFit/>
          </a:bodyPr>
          <a:lstStyle/>
          <a:p>
            <a:r>
              <a:rPr lang="es-AR" sz="1800" dirty="0">
                <a:solidFill>
                  <a:schemeClr val="tx2"/>
                </a:solidFill>
                <a:latin typeface="+mn-lt"/>
              </a:rPr>
              <a:t>Controlar principalmente si se muestran todos los movimientos registrados. Asimismo los saldos inicio, cierre y amortizaciones.</a:t>
            </a:r>
            <a:endParaRPr lang="es-AR" dirty="0"/>
          </a:p>
        </p:txBody>
      </p:sp>
      <p:sp>
        <p:nvSpPr>
          <p:cNvPr id="166" name="18 CuadroTexto">
            <a:extLst>
              <a:ext uri="{FF2B5EF4-FFF2-40B4-BE49-F238E27FC236}">
                <a16:creationId xmlns:a16="http://schemas.microsoft.com/office/drawing/2014/main" id="{B6DE8786-D221-B03B-4294-B2B7334A1A0A}"/>
              </a:ext>
            </a:extLst>
          </p:cNvPr>
          <p:cNvSpPr txBox="1"/>
          <p:nvPr/>
        </p:nvSpPr>
        <p:spPr>
          <a:xfrm>
            <a:off x="4023331" y="6265654"/>
            <a:ext cx="4174453" cy="338554"/>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es-AR" sz="1600" dirty="0">
                <a:solidFill>
                  <a:schemeClr val="bg1"/>
                </a:solidFill>
                <a:latin typeface="+mn-lt"/>
              </a:rPr>
              <a:t>Aguarda rectificación/ratificación del cuadro 4,4</a:t>
            </a:r>
          </a:p>
        </p:txBody>
      </p:sp>
    </p:spTree>
    <p:extLst>
      <p:ext uri="{BB962C8B-B14F-4D97-AF65-F5344CB8AC3E}">
        <p14:creationId xmlns:p14="http://schemas.microsoft.com/office/powerpoint/2010/main" val="3113578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1"/>
                                        </p:tgtEl>
                                        <p:attrNameLst>
                                          <p:attrName>style.visibility</p:attrName>
                                        </p:attrNameLst>
                                      </p:cBhvr>
                                      <p:to>
                                        <p:strVal val="visible"/>
                                      </p:to>
                                    </p:set>
                                  </p:childTnLst>
                                  <p:subTnLst>
                                    <p:set>
                                      <p:cBhvr override="childStyle">
                                        <p:cTn dur="1" fill="hold" display="0" masterRel="nextClick" afterEffect="1"/>
                                        <p:tgtEl>
                                          <p:spTgt spid="161"/>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3"/>
                                        </p:tgtEl>
                                        <p:attrNameLst>
                                          <p:attrName>style.visibility</p:attrName>
                                        </p:attrNameLst>
                                      </p:cBhvr>
                                      <p:to>
                                        <p:strVal val="visible"/>
                                      </p:to>
                                    </p:set>
                                  </p:childTnLst>
                                  <p:subTnLst>
                                    <p:set>
                                      <p:cBhvr override="childStyle">
                                        <p:cTn dur="1" fill="hold" display="0" masterRel="nextClick" afterEffect="1"/>
                                        <p:tgtEl>
                                          <p:spTgt spid="163"/>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65"/>
                                        </p:tgtEl>
                                        <p:attrNameLst>
                                          <p:attrName>style.visibility</p:attrName>
                                        </p:attrNameLst>
                                      </p:cBhvr>
                                      <p:to>
                                        <p:strVal val="visible"/>
                                      </p:to>
                                    </p:set>
                                  </p:childTnLst>
                                  <p:subTnLst>
                                    <p:set>
                                      <p:cBhvr override="childStyle">
                                        <p:cTn dur="1" fill="hold" display="0" masterRel="nextClick" afterEffect="1"/>
                                        <p:tgtEl>
                                          <p:spTgt spid="165"/>
                                        </p:tgtEl>
                                        <p:attrNameLst>
                                          <p:attrName>style.visibility</p:attrName>
                                        </p:attrNameLst>
                                      </p:cBhvr>
                                      <p:to>
                                        <p:strVal val="hidden"/>
                                      </p:to>
                                    </p:set>
                                  </p:sub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3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3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36"/>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41"/>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43"/>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44"/>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145"/>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146"/>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159"/>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147"/>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166"/>
                                        </p:tgtEl>
                                        <p:attrNameLst>
                                          <p:attrName>style.visibility</p:attrName>
                                        </p:attrNameLst>
                                      </p:cBhvr>
                                      <p:to>
                                        <p:strVal val="visible"/>
                                      </p:to>
                                    </p:set>
                                  </p:childTnLst>
                                  <p:subTnLst>
                                    <p:set>
                                      <p:cBhvr override="childStyle">
                                        <p:cTn dur="1" fill="hold" display="0" masterRel="nextClick" afterEffect="1"/>
                                        <p:tgtEl>
                                          <p:spTgt spid="166"/>
                                        </p:tgtEl>
                                        <p:attrNameLst>
                                          <p:attrName>style.visibility</p:attrName>
                                        </p:attrNameLst>
                                      </p:cBhvr>
                                      <p:to>
                                        <p:strVal val="hidden"/>
                                      </p:to>
                                    </p:set>
                                  </p:subTnLst>
                                </p:cTn>
                              </p:par>
                              <p:par>
                                <p:cTn id="83" presetID="1" presetClass="entr" presetSubtype="0" fill="hold" grpId="0" nodeType="withEffect">
                                  <p:stCondLst>
                                    <p:cond delay="0"/>
                                  </p:stCondLst>
                                  <p:childTnLst>
                                    <p:set>
                                      <p:cBhvr>
                                        <p:cTn id="84" dur="1" fill="hold">
                                          <p:stCondLst>
                                            <p:cond delay="0"/>
                                          </p:stCondLst>
                                        </p:cTn>
                                        <p:tgtEl>
                                          <p:spTgt spid="151"/>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nodeType="clickEffect">
                                  <p:stCondLst>
                                    <p:cond delay="0"/>
                                  </p:stCondLst>
                                  <p:childTnLst>
                                    <p:set>
                                      <p:cBhvr>
                                        <p:cTn id="88" dur="1" fill="hold">
                                          <p:stCondLst>
                                            <p:cond delay="0"/>
                                          </p:stCondLst>
                                        </p:cTn>
                                        <p:tgtEl>
                                          <p:spTgt spid="152"/>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grpId="0" nodeType="clickEffect">
                                  <p:stCondLst>
                                    <p:cond delay="0"/>
                                  </p:stCondLst>
                                  <p:childTnLst>
                                    <p:set>
                                      <p:cBhvr>
                                        <p:cTn id="92" dur="1" fill="hold">
                                          <p:stCondLst>
                                            <p:cond delay="0"/>
                                          </p:stCondLst>
                                        </p:cTn>
                                        <p:tgtEl>
                                          <p:spTgt spid="157"/>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155"/>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158"/>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1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125" grpId="0" animBg="1"/>
      <p:bldP spid="130" grpId="0" animBg="1"/>
      <p:bldP spid="131" grpId="0" animBg="1"/>
      <p:bldP spid="132" grpId="0" animBg="1"/>
      <p:bldP spid="143" grpId="0" animBg="1"/>
      <p:bldP spid="144" grpId="0" animBg="1"/>
      <p:bldP spid="145" grpId="0" animBg="1"/>
      <p:bldP spid="146" grpId="0" animBg="1"/>
      <p:bldP spid="147" grpId="0"/>
      <p:bldP spid="151" grpId="0" animBg="1"/>
      <p:bldP spid="155" grpId="0" animBg="1"/>
      <p:bldP spid="156" grpId="0" animBg="1"/>
      <p:bldP spid="157" grpId="0" animBg="1"/>
      <p:bldP spid="158" grpId="0" animBg="1"/>
      <p:bldP spid="161" grpId="0"/>
      <p:bldP spid="163" grpId="0"/>
      <p:bldP spid="165" grpId="0"/>
      <p:bldP spid="16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áfico 1">
            <a:extLst>
              <a:ext uri="{FF2B5EF4-FFF2-40B4-BE49-F238E27FC236}">
                <a16:creationId xmlns:a16="http://schemas.microsoft.com/office/drawing/2014/main" id="{7D9D30F8-AE99-E966-2BD6-F3AEAE830AF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520435" y="283717"/>
            <a:ext cx="612377" cy="552995"/>
          </a:xfrm>
          <a:prstGeom prst="rect">
            <a:avLst/>
          </a:prstGeom>
        </p:spPr>
      </p:pic>
      <p:sp>
        <p:nvSpPr>
          <p:cNvPr id="40" name="CuadroTexto 39">
            <a:extLst>
              <a:ext uri="{FF2B5EF4-FFF2-40B4-BE49-F238E27FC236}">
                <a16:creationId xmlns:a16="http://schemas.microsoft.com/office/drawing/2014/main" id="{D2A4961C-86F3-E58E-0A36-B645E21DB8C5}"/>
              </a:ext>
            </a:extLst>
          </p:cNvPr>
          <p:cNvSpPr txBox="1"/>
          <p:nvPr/>
        </p:nvSpPr>
        <p:spPr>
          <a:xfrm>
            <a:off x="375418" y="1844824"/>
            <a:ext cx="10225137" cy="1323439"/>
          </a:xfrm>
          <a:prstGeom prst="rect">
            <a:avLst/>
          </a:prstGeom>
          <a:noFill/>
        </p:spPr>
        <p:txBody>
          <a:bodyPr wrap="square">
            <a:spAutoFit/>
          </a:bodyPr>
          <a:lstStyle/>
          <a:p>
            <a:pPr marL="285750" indent="-285750">
              <a:buFont typeface="Arial" panose="020B0604020202020204" pitchFamily="34" charset="0"/>
              <a:buChar char="•"/>
            </a:pPr>
            <a:r>
              <a:rPr lang="es-AR" sz="1600" dirty="0">
                <a:solidFill>
                  <a:schemeClr val="tx2"/>
                </a:solidFill>
                <a:latin typeface="+mn-lt"/>
                <a:cs typeface="Times New Roman" panose="02020603050405020304" pitchFamily="18" charset="0"/>
              </a:rPr>
              <a:t>Si no tienen inmuebles, deben presentar el cuadro  4,4 en 0.</a:t>
            </a:r>
          </a:p>
          <a:p>
            <a:pPr marL="285750" indent="-285750">
              <a:buFont typeface="Arial" panose="020B0604020202020204" pitchFamily="34" charset="0"/>
              <a:buChar char="•"/>
            </a:pPr>
            <a:endParaRPr lang="es-AR" sz="1600" dirty="0">
              <a:solidFill>
                <a:schemeClr val="tx2"/>
              </a:solidFill>
              <a:latin typeface="+mn-lt"/>
              <a:cs typeface="Times New Roman" panose="02020603050405020304" pitchFamily="18" charset="0"/>
            </a:endParaRPr>
          </a:p>
          <a:p>
            <a:pPr marL="285750" indent="-285750">
              <a:buFont typeface="Arial" panose="020B0604020202020204" pitchFamily="34" charset="0"/>
              <a:buChar char="•"/>
            </a:pPr>
            <a:r>
              <a:rPr lang="es-AR" sz="1600" dirty="0">
                <a:solidFill>
                  <a:schemeClr val="tx2"/>
                </a:solidFill>
                <a:cs typeface="Times New Roman" panose="02020603050405020304" pitchFamily="18" charset="0"/>
              </a:rPr>
              <a:t>Si tienen inmuebles, deben transferirlos a quien corresponda y quedar en 0.</a:t>
            </a:r>
          </a:p>
          <a:p>
            <a:pPr marL="285750" indent="-285750">
              <a:buFont typeface="Arial" panose="020B0604020202020204" pitchFamily="34" charset="0"/>
              <a:buChar char="•"/>
            </a:pPr>
            <a:endParaRPr lang="es-AR" sz="1600" dirty="0">
              <a:solidFill>
                <a:schemeClr val="tx2"/>
              </a:solidFill>
              <a:latin typeface="+mn-lt"/>
              <a:cs typeface="Times New Roman" panose="02020603050405020304" pitchFamily="18" charset="0"/>
            </a:endParaRPr>
          </a:p>
          <a:p>
            <a:r>
              <a:rPr lang="es-AR" sz="1600" dirty="0">
                <a:solidFill>
                  <a:schemeClr val="tx2"/>
                </a:solidFill>
                <a:latin typeface="+mn-lt"/>
                <a:cs typeface="Times New Roman" panose="02020603050405020304" pitchFamily="18" charset="0"/>
              </a:rPr>
              <a:t>En ambos casos deben gestionar el alta de usuario en el Organismo que cierra para el Ejercicio 2024 y posterior baja.</a:t>
            </a:r>
          </a:p>
        </p:txBody>
      </p:sp>
      <p:sp>
        <p:nvSpPr>
          <p:cNvPr id="41" name="2 Marcador de contenido">
            <a:extLst>
              <a:ext uri="{FF2B5EF4-FFF2-40B4-BE49-F238E27FC236}">
                <a16:creationId xmlns:a16="http://schemas.microsoft.com/office/drawing/2014/main" id="{A4F0A820-2FC3-5F8C-5373-26C8D9FF3F4B}"/>
              </a:ext>
            </a:extLst>
          </p:cNvPr>
          <p:cNvSpPr txBox="1">
            <a:spLocks/>
          </p:cNvSpPr>
          <p:nvPr/>
        </p:nvSpPr>
        <p:spPr>
          <a:xfrm>
            <a:off x="591443" y="1196752"/>
            <a:ext cx="7521575" cy="504055"/>
          </a:xfrm>
          <a:prstGeom prst="rect">
            <a:avLst/>
          </a:prstGeom>
        </p:spPr>
        <p:txBody>
          <a:bodyPr/>
          <a:lstStyle>
            <a:lvl1pPr marL="285739" indent="-285739" algn="l" defTabSz="761970" rtl="0" eaLnBrk="1" latinLnBrk="0" hangingPunct="1">
              <a:spcBef>
                <a:spcPct val="20000"/>
              </a:spcBef>
              <a:buFont typeface="Arial" pitchFamily="34" charset="0"/>
              <a:buChar char="•"/>
              <a:defRPr sz="2667" kern="1200">
                <a:solidFill>
                  <a:schemeClr val="tx1"/>
                </a:solidFill>
                <a:latin typeface="+mn-lt"/>
                <a:ea typeface="+mn-ea"/>
                <a:cs typeface="+mn-cs"/>
              </a:defRPr>
            </a:lvl1pPr>
            <a:lvl2pPr marL="619100" indent="-238115" algn="l" defTabSz="761970" rtl="0" eaLnBrk="1" latinLnBrk="0" hangingPunct="1">
              <a:spcBef>
                <a:spcPct val="20000"/>
              </a:spcBef>
              <a:buFont typeface="Arial" pitchFamily="34" charset="0"/>
              <a:buChar char="–"/>
              <a:defRPr sz="2333" kern="1200">
                <a:solidFill>
                  <a:schemeClr val="tx1"/>
                </a:solidFill>
                <a:latin typeface="+mn-lt"/>
                <a:ea typeface="+mn-ea"/>
                <a:cs typeface="+mn-cs"/>
              </a:defRPr>
            </a:lvl2pPr>
            <a:lvl3pPr marL="952462" indent="-190492" algn="l" defTabSz="76197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333447" indent="-190492" algn="l" defTabSz="761970" rtl="0" eaLnBrk="1" latinLnBrk="0" hangingPunct="1">
              <a:spcBef>
                <a:spcPct val="20000"/>
              </a:spcBef>
              <a:buFont typeface="Arial" pitchFamily="34" charset="0"/>
              <a:buChar char="–"/>
              <a:defRPr sz="1667" kern="1200">
                <a:solidFill>
                  <a:schemeClr val="tx1"/>
                </a:solidFill>
                <a:latin typeface="+mn-lt"/>
                <a:ea typeface="+mn-ea"/>
                <a:cs typeface="+mn-cs"/>
              </a:defRPr>
            </a:lvl4pPr>
            <a:lvl5pPr marL="1714431" indent="-190492" algn="l" defTabSz="761970" rtl="0" eaLnBrk="1" latinLnBrk="0" hangingPunct="1">
              <a:spcBef>
                <a:spcPct val="20000"/>
              </a:spcBef>
              <a:buFont typeface="Arial" pitchFamily="34" charset="0"/>
              <a:buChar char="»"/>
              <a:defRPr sz="1667" kern="1200">
                <a:solidFill>
                  <a:schemeClr val="tx1"/>
                </a:solidFill>
                <a:latin typeface="+mn-lt"/>
                <a:ea typeface="+mn-ea"/>
                <a:cs typeface="+mn-cs"/>
              </a:defRPr>
            </a:lvl5pPr>
            <a:lvl6pPr marL="2095416" indent="-190492" algn="l" defTabSz="761970" rtl="0" eaLnBrk="1" latinLnBrk="0" hangingPunct="1">
              <a:spcBef>
                <a:spcPct val="20000"/>
              </a:spcBef>
              <a:buFont typeface="Arial" pitchFamily="34" charset="0"/>
              <a:buChar char="•"/>
              <a:defRPr sz="1667" kern="1200">
                <a:solidFill>
                  <a:schemeClr val="tx1"/>
                </a:solidFill>
                <a:latin typeface="+mn-lt"/>
                <a:ea typeface="+mn-ea"/>
                <a:cs typeface="+mn-cs"/>
              </a:defRPr>
            </a:lvl6pPr>
            <a:lvl7pPr marL="2476401" indent="-190492" algn="l" defTabSz="761970" rtl="0" eaLnBrk="1" latinLnBrk="0" hangingPunct="1">
              <a:spcBef>
                <a:spcPct val="20000"/>
              </a:spcBef>
              <a:buFont typeface="Arial" pitchFamily="34" charset="0"/>
              <a:buChar char="•"/>
              <a:defRPr sz="1667" kern="1200">
                <a:solidFill>
                  <a:schemeClr val="tx1"/>
                </a:solidFill>
                <a:latin typeface="+mn-lt"/>
                <a:ea typeface="+mn-ea"/>
                <a:cs typeface="+mn-cs"/>
              </a:defRPr>
            </a:lvl7pPr>
            <a:lvl8pPr marL="2857386" indent="-190492" algn="l" defTabSz="761970" rtl="0" eaLnBrk="1" latinLnBrk="0" hangingPunct="1">
              <a:spcBef>
                <a:spcPct val="20000"/>
              </a:spcBef>
              <a:buFont typeface="Arial" pitchFamily="34" charset="0"/>
              <a:buChar char="•"/>
              <a:defRPr sz="1667" kern="1200">
                <a:solidFill>
                  <a:schemeClr val="tx1"/>
                </a:solidFill>
                <a:latin typeface="+mn-lt"/>
                <a:ea typeface="+mn-ea"/>
                <a:cs typeface="+mn-cs"/>
              </a:defRPr>
            </a:lvl8pPr>
            <a:lvl9pPr marL="3238370" indent="-190492" algn="l" defTabSz="761970" rtl="0" eaLnBrk="1" latinLnBrk="0" hangingPunct="1">
              <a:spcBef>
                <a:spcPct val="20000"/>
              </a:spcBef>
              <a:buFont typeface="Arial" pitchFamily="34" charset="0"/>
              <a:buChar char="•"/>
              <a:defRPr sz="1667" kern="1200">
                <a:solidFill>
                  <a:schemeClr val="tx1"/>
                </a:solidFill>
                <a:latin typeface="+mn-lt"/>
                <a:ea typeface="+mn-ea"/>
                <a:cs typeface="+mn-cs"/>
              </a:defRPr>
            </a:lvl9pPr>
          </a:lstStyle>
          <a:p>
            <a:pPr marL="0" indent="0">
              <a:buNone/>
            </a:pPr>
            <a:r>
              <a:rPr lang="es-ES" sz="2000" b="1" dirty="0">
                <a:solidFill>
                  <a:srgbClr val="002060"/>
                </a:solidFill>
                <a:latin typeface="Lora" pitchFamily="2" charset="0"/>
              </a:rPr>
              <a:t>Registro de Bienes Inmuebles. Organismos que cerraron</a:t>
            </a:r>
            <a:endParaRPr lang="es-AR" altLang="es-MX" sz="2000" b="1" dirty="0">
              <a:solidFill>
                <a:schemeClr val="bg1"/>
              </a:solidFill>
              <a:latin typeface="Lora" pitchFamily="2" charset="0"/>
            </a:endParaRPr>
          </a:p>
        </p:txBody>
      </p:sp>
    </p:spTree>
    <p:extLst>
      <p:ext uri="{BB962C8B-B14F-4D97-AF65-F5344CB8AC3E}">
        <p14:creationId xmlns:p14="http://schemas.microsoft.com/office/powerpoint/2010/main" val="3192220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áfico 1">
            <a:extLst>
              <a:ext uri="{FF2B5EF4-FFF2-40B4-BE49-F238E27FC236}">
                <a16:creationId xmlns:a16="http://schemas.microsoft.com/office/drawing/2014/main" id="{7D9D30F8-AE99-E966-2BD6-F3AEAE830AF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520435" y="283717"/>
            <a:ext cx="612377" cy="552995"/>
          </a:xfrm>
          <a:prstGeom prst="rect">
            <a:avLst/>
          </a:prstGeom>
        </p:spPr>
      </p:pic>
      <p:sp>
        <p:nvSpPr>
          <p:cNvPr id="3" name="2 Marcador de contenido">
            <a:extLst>
              <a:ext uri="{FF2B5EF4-FFF2-40B4-BE49-F238E27FC236}">
                <a16:creationId xmlns:a16="http://schemas.microsoft.com/office/drawing/2014/main" id="{63FAB85B-82E8-1CE5-41A5-50BAB490429F}"/>
              </a:ext>
            </a:extLst>
          </p:cNvPr>
          <p:cNvSpPr txBox="1">
            <a:spLocks/>
          </p:cNvSpPr>
          <p:nvPr/>
        </p:nvSpPr>
        <p:spPr>
          <a:xfrm>
            <a:off x="591443" y="1196752"/>
            <a:ext cx="8424936" cy="504055"/>
          </a:xfrm>
          <a:prstGeom prst="rect">
            <a:avLst/>
          </a:prstGeom>
        </p:spPr>
        <p:txBody>
          <a:bodyPr/>
          <a:lstStyle>
            <a:lvl1pPr marL="285739" indent="-285739" algn="l" defTabSz="761970" rtl="0" eaLnBrk="1" latinLnBrk="0" hangingPunct="1">
              <a:spcBef>
                <a:spcPct val="20000"/>
              </a:spcBef>
              <a:buFont typeface="Arial" pitchFamily="34" charset="0"/>
              <a:buChar char="•"/>
              <a:defRPr sz="2667" kern="1200">
                <a:solidFill>
                  <a:schemeClr val="tx1"/>
                </a:solidFill>
                <a:latin typeface="+mn-lt"/>
                <a:ea typeface="+mn-ea"/>
                <a:cs typeface="+mn-cs"/>
              </a:defRPr>
            </a:lvl1pPr>
            <a:lvl2pPr marL="619100" indent="-238115" algn="l" defTabSz="761970" rtl="0" eaLnBrk="1" latinLnBrk="0" hangingPunct="1">
              <a:spcBef>
                <a:spcPct val="20000"/>
              </a:spcBef>
              <a:buFont typeface="Arial" pitchFamily="34" charset="0"/>
              <a:buChar char="–"/>
              <a:defRPr sz="2333" kern="1200">
                <a:solidFill>
                  <a:schemeClr val="tx1"/>
                </a:solidFill>
                <a:latin typeface="+mn-lt"/>
                <a:ea typeface="+mn-ea"/>
                <a:cs typeface="+mn-cs"/>
              </a:defRPr>
            </a:lvl2pPr>
            <a:lvl3pPr marL="952462" indent="-190492" algn="l" defTabSz="76197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333447" indent="-190492" algn="l" defTabSz="761970" rtl="0" eaLnBrk="1" latinLnBrk="0" hangingPunct="1">
              <a:spcBef>
                <a:spcPct val="20000"/>
              </a:spcBef>
              <a:buFont typeface="Arial" pitchFamily="34" charset="0"/>
              <a:buChar char="–"/>
              <a:defRPr sz="1667" kern="1200">
                <a:solidFill>
                  <a:schemeClr val="tx1"/>
                </a:solidFill>
                <a:latin typeface="+mn-lt"/>
                <a:ea typeface="+mn-ea"/>
                <a:cs typeface="+mn-cs"/>
              </a:defRPr>
            </a:lvl4pPr>
            <a:lvl5pPr marL="1714431" indent="-190492" algn="l" defTabSz="761970" rtl="0" eaLnBrk="1" latinLnBrk="0" hangingPunct="1">
              <a:spcBef>
                <a:spcPct val="20000"/>
              </a:spcBef>
              <a:buFont typeface="Arial" pitchFamily="34" charset="0"/>
              <a:buChar char="»"/>
              <a:defRPr sz="1667" kern="1200">
                <a:solidFill>
                  <a:schemeClr val="tx1"/>
                </a:solidFill>
                <a:latin typeface="+mn-lt"/>
                <a:ea typeface="+mn-ea"/>
                <a:cs typeface="+mn-cs"/>
              </a:defRPr>
            </a:lvl5pPr>
            <a:lvl6pPr marL="2095416" indent="-190492" algn="l" defTabSz="761970" rtl="0" eaLnBrk="1" latinLnBrk="0" hangingPunct="1">
              <a:spcBef>
                <a:spcPct val="20000"/>
              </a:spcBef>
              <a:buFont typeface="Arial" pitchFamily="34" charset="0"/>
              <a:buChar char="•"/>
              <a:defRPr sz="1667" kern="1200">
                <a:solidFill>
                  <a:schemeClr val="tx1"/>
                </a:solidFill>
                <a:latin typeface="+mn-lt"/>
                <a:ea typeface="+mn-ea"/>
                <a:cs typeface="+mn-cs"/>
              </a:defRPr>
            </a:lvl6pPr>
            <a:lvl7pPr marL="2476401" indent="-190492" algn="l" defTabSz="761970" rtl="0" eaLnBrk="1" latinLnBrk="0" hangingPunct="1">
              <a:spcBef>
                <a:spcPct val="20000"/>
              </a:spcBef>
              <a:buFont typeface="Arial" pitchFamily="34" charset="0"/>
              <a:buChar char="•"/>
              <a:defRPr sz="1667" kern="1200">
                <a:solidFill>
                  <a:schemeClr val="tx1"/>
                </a:solidFill>
                <a:latin typeface="+mn-lt"/>
                <a:ea typeface="+mn-ea"/>
                <a:cs typeface="+mn-cs"/>
              </a:defRPr>
            </a:lvl7pPr>
            <a:lvl8pPr marL="2857386" indent="-190492" algn="l" defTabSz="761970" rtl="0" eaLnBrk="1" latinLnBrk="0" hangingPunct="1">
              <a:spcBef>
                <a:spcPct val="20000"/>
              </a:spcBef>
              <a:buFont typeface="Arial" pitchFamily="34" charset="0"/>
              <a:buChar char="•"/>
              <a:defRPr sz="1667" kern="1200">
                <a:solidFill>
                  <a:schemeClr val="tx1"/>
                </a:solidFill>
                <a:latin typeface="+mn-lt"/>
                <a:ea typeface="+mn-ea"/>
                <a:cs typeface="+mn-cs"/>
              </a:defRPr>
            </a:lvl8pPr>
            <a:lvl9pPr marL="3238370" indent="-190492" algn="l" defTabSz="761970" rtl="0" eaLnBrk="1" latinLnBrk="0" hangingPunct="1">
              <a:spcBef>
                <a:spcPct val="20000"/>
              </a:spcBef>
              <a:buFont typeface="Arial" pitchFamily="34" charset="0"/>
              <a:buChar char="•"/>
              <a:defRPr sz="1667" kern="1200">
                <a:solidFill>
                  <a:schemeClr val="tx1"/>
                </a:solidFill>
                <a:latin typeface="+mn-lt"/>
                <a:ea typeface="+mn-ea"/>
                <a:cs typeface="+mn-cs"/>
              </a:defRPr>
            </a:lvl9pPr>
          </a:lstStyle>
          <a:p>
            <a:pPr marL="0" indent="0">
              <a:buNone/>
            </a:pPr>
            <a:r>
              <a:rPr lang="es-ES" sz="2000" b="1" dirty="0">
                <a:solidFill>
                  <a:srgbClr val="002060"/>
                </a:solidFill>
                <a:latin typeface="Lora" pitchFamily="2" charset="0"/>
              </a:rPr>
              <a:t>Registro de Bienes Inmuebles. Cierre de ejercicio-emisión de cuadro 4,4</a:t>
            </a:r>
            <a:endParaRPr lang="es-AR" altLang="es-MX" sz="2000" b="1" dirty="0">
              <a:solidFill>
                <a:schemeClr val="bg1"/>
              </a:solidFill>
              <a:latin typeface="Lora" pitchFamily="2" charset="0"/>
            </a:endParaRPr>
          </a:p>
        </p:txBody>
      </p:sp>
      <p:sp>
        <p:nvSpPr>
          <p:cNvPr id="5" name="36 CuadroTexto">
            <a:extLst>
              <a:ext uri="{FF2B5EF4-FFF2-40B4-BE49-F238E27FC236}">
                <a16:creationId xmlns:a16="http://schemas.microsoft.com/office/drawing/2014/main" id="{3E713333-78E7-936F-0E7C-F580FE0532A6}"/>
              </a:ext>
            </a:extLst>
          </p:cNvPr>
          <p:cNvSpPr txBox="1"/>
          <p:nvPr/>
        </p:nvSpPr>
        <p:spPr>
          <a:xfrm>
            <a:off x="195400" y="1628800"/>
            <a:ext cx="10477163" cy="58477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lgn="ctr">
              <a:buFont typeface="Arial" panose="020B0604020202020204" pitchFamily="34" charset="0"/>
              <a:buChar char="•"/>
            </a:pPr>
            <a:r>
              <a:rPr lang="es-AR" sz="1600" dirty="0">
                <a:solidFill>
                  <a:schemeClr val="accent1"/>
                </a:solidFill>
              </a:rPr>
              <a:t>Si habiendo emitido un cuadro 4,4 borrador del MRC de SIENA, el Organismo se encuentra conforme con los datos del mismo para su presentación dentro del Expediente de Cierre 2024, el procedimiento es el siguiente.</a:t>
            </a:r>
            <a:endParaRPr lang="es-AR" dirty="0">
              <a:solidFill>
                <a:schemeClr val="accent1"/>
              </a:solidFill>
            </a:endParaRPr>
          </a:p>
        </p:txBody>
      </p:sp>
      <p:sp>
        <p:nvSpPr>
          <p:cNvPr id="7" name="63 Flecha derecha">
            <a:extLst>
              <a:ext uri="{FF2B5EF4-FFF2-40B4-BE49-F238E27FC236}">
                <a16:creationId xmlns:a16="http://schemas.microsoft.com/office/drawing/2014/main" id="{303440D0-E947-47CD-811F-BCC18CE0BECE}"/>
              </a:ext>
            </a:extLst>
          </p:cNvPr>
          <p:cNvSpPr/>
          <p:nvPr/>
        </p:nvSpPr>
        <p:spPr>
          <a:xfrm>
            <a:off x="10361883" y="4785231"/>
            <a:ext cx="123760" cy="131947"/>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AR"/>
          </a:p>
        </p:txBody>
      </p:sp>
      <p:grpSp>
        <p:nvGrpSpPr>
          <p:cNvPr id="8" name="26 Grupo">
            <a:extLst>
              <a:ext uri="{FF2B5EF4-FFF2-40B4-BE49-F238E27FC236}">
                <a16:creationId xmlns:a16="http://schemas.microsoft.com/office/drawing/2014/main" id="{D47A70E0-12A0-4BF1-9C37-BFF423726B93}"/>
              </a:ext>
            </a:extLst>
          </p:cNvPr>
          <p:cNvGrpSpPr/>
          <p:nvPr/>
        </p:nvGrpSpPr>
        <p:grpSpPr>
          <a:xfrm>
            <a:off x="208755" y="2300955"/>
            <a:ext cx="10477163" cy="3936357"/>
            <a:chOff x="-25474" y="944724"/>
            <a:chExt cx="12192000" cy="4296397"/>
          </a:xfrm>
        </p:grpSpPr>
        <p:grpSp>
          <p:nvGrpSpPr>
            <p:cNvPr id="9" name="25 Grupo">
              <a:extLst>
                <a:ext uri="{FF2B5EF4-FFF2-40B4-BE49-F238E27FC236}">
                  <a16:creationId xmlns:a16="http://schemas.microsoft.com/office/drawing/2014/main" id="{E03AC08F-D385-2267-E771-07419B24A75B}"/>
                </a:ext>
              </a:extLst>
            </p:cNvPr>
            <p:cNvGrpSpPr/>
            <p:nvPr/>
          </p:nvGrpSpPr>
          <p:grpSpPr>
            <a:xfrm>
              <a:off x="-25474" y="944724"/>
              <a:ext cx="12192000" cy="4296397"/>
              <a:chOff x="-25474" y="944724"/>
              <a:chExt cx="12192000" cy="4296397"/>
            </a:xfrm>
          </p:grpSpPr>
          <p:grpSp>
            <p:nvGrpSpPr>
              <p:cNvPr id="11" name="38 Grupo">
                <a:extLst>
                  <a:ext uri="{FF2B5EF4-FFF2-40B4-BE49-F238E27FC236}">
                    <a16:creationId xmlns:a16="http://schemas.microsoft.com/office/drawing/2014/main" id="{5E1BAB7D-94ED-90BC-4C2A-7162F4F54AF3}"/>
                  </a:ext>
                </a:extLst>
              </p:cNvPr>
              <p:cNvGrpSpPr/>
              <p:nvPr/>
            </p:nvGrpSpPr>
            <p:grpSpPr>
              <a:xfrm>
                <a:off x="-25474" y="944724"/>
                <a:ext cx="12192000" cy="4296397"/>
                <a:chOff x="-16131" y="1016732"/>
                <a:chExt cx="12192000" cy="4296397"/>
              </a:xfrm>
            </p:grpSpPr>
            <p:pic>
              <p:nvPicPr>
                <p:cNvPr id="13" name="Picture 2">
                  <a:extLst>
                    <a:ext uri="{FF2B5EF4-FFF2-40B4-BE49-F238E27FC236}">
                      <a16:creationId xmlns:a16="http://schemas.microsoft.com/office/drawing/2014/main" id="{BFE105BA-68E0-FB15-242A-1AC7E791E59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1918" b="25435"/>
                <a:stretch/>
              </p:blipFill>
              <p:spPr bwMode="auto">
                <a:xfrm>
                  <a:off x="-16131" y="1016732"/>
                  <a:ext cx="12192000" cy="42963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Picture 4">
                  <a:extLst>
                    <a:ext uri="{FF2B5EF4-FFF2-40B4-BE49-F238E27FC236}">
                      <a16:creationId xmlns:a16="http://schemas.microsoft.com/office/drawing/2014/main" id="{778B6B7F-A678-65E7-660F-8A99079B42F3}"/>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42357" t="72666" r="12012" b="23328"/>
                <a:stretch/>
              </p:blipFill>
              <p:spPr bwMode="auto">
                <a:xfrm>
                  <a:off x="6031056" y="4797152"/>
                  <a:ext cx="6006493" cy="296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2" name="1 CuadroTexto">
                <a:extLst>
                  <a:ext uri="{FF2B5EF4-FFF2-40B4-BE49-F238E27FC236}">
                    <a16:creationId xmlns:a16="http://schemas.microsoft.com/office/drawing/2014/main" id="{A42C77DC-D5B3-BDFF-2780-87E4CB3E316F}"/>
                  </a:ext>
                </a:extLst>
              </p:cNvPr>
              <p:cNvSpPr txBox="1"/>
              <p:nvPr/>
            </p:nvSpPr>
            <p:spPr>
              <a:xfrm>
                <a:off x="1261327" y="3044630"/>
                <a:ext cx="1759670" cy="235150"/>
              </a:xfrm>
              <a:prstGeom prst="rect">
                <a:avLst/>
              </a:prstGeom>
              <a:solidFill>
                <a:schemeClr val="bg1"/>
              </a:solidFill>
              <a:ln>
                <a:solidFill>
                  <a:schemeClr val="bg1"/>
                </a:solidFill>
              </a:ln>
            </p:spPr>
            <p:txBody>
              <a:bodyPr wrap="square" rtlCol="0">
                <a:spAutoFit/>
              </a:bodyPr>
              <a:lstStyle/>
              <a:p>
                <a:r>
                  <a:rPr lang="es-AR" sz="800" dirty="0">
                    <a:ln>
                      <a:solidFill>
                        <a:schemeClr val="tx1"/>
                      </a:solidFill>
                    </a:ln>
                    <a:solidFill>
                      <a:schemeClr val="tx1">
                        <a:lumMod val="65000"/>
                        <a:lumOff val="35000"/>
                      </a:schemeClr>
                    </a:solidFill>
                    <a:latin typeface="Arial" panose="020B0604020202020204" pitchFamily="34" charset="0"/>
                    <a:cs typeface="Arial" panose="020B0604020202020204" pitchFamily="34" charset="0"/>
                  </a:rPr>
                  <a:t>2024</a:t>
                </a:r>
              </a:p>
            </p:txBody>
          </p:sp>
        </p:grpSp>
        <p:sp>
          <p:nvSpPr>
            <p:cNvPr id="10" name="53 CuadroTexto">
              <a:extLst>
                <a:ext uri="{FF2B5EF4-FFF2-40B4-BE49-F238E27FC236}">
                  <a16:creationId xmlns:a16="http://schemas.microsoft.com/office/drawing/2014/main" id="{52957EFF-1316-612D-9EEA-3D73B154D697}"/>
                </a:ext>
              </a:extLst>
            </p:cNvPr>
            <p:cNvSpPr txBox="1"/>
            <p:nvPr/>
          </p:nvSpPr>
          <p:spPr>
            <a:xfrm>
              <a:off x="1234666" y="4689140"/>
              <a:ext cx="693473" cy="235150"/>
            </a:xfrm>
            <a:prstGeom prst="rect">
              <a:avLst/>
            </a:prstGeom>
            <a:solidFill>
              <a:schemeClr val="bg1">
                <a:lumMod val="95000"/>
              </a:schemeClr>
            </a:solidFill>
            <a:ln>
              <a:solidFill>
                <a:schemeClr val="bg1"/>
              </a:solidFill>
            </a:ln>
          </p:spPr>
          <p:txBody>
            <a:bodyPr wrap="square" rtlCol="0">
              <a:spAutoFit/>
            </a:bodyPr>
            <a:lstStyle/>
            <a:p>
              <a:r>
                <a:rPr lang="es-AR" sz="800" dirty="0">
                  <a:ln>
                    <a:solidFill>
                      <a:schemeClr val="tx1"/>
                    </a:solidFill>
                  </a:ln>
                  <a:latin typeface="Arial" panose="020B0604020202020204" pitchFamily="34" charset="0"/>
                  <a:cs typeface="Arial" panose="020B0604020202020204" pitchFamily="34" charset="0"/>
                </a:rPr>
                <a:t>2024</a:t>
              </a:r>
            </a:p>
          </p:txBody>
        </p:sp>
      </p:grpSp>
      <p:grpSp>
        <p:nvGrpSpPr>
          <p:cNvPr id="19" name="12 Grupo">
            <a:extLst>
              <a:ext uri="{FF2B5EF4-FFF2-40B4-BE49-F238E27FC236}">
                <a16:creationId xmlns:a16="http://schemas.microsoft.com/office/drawing/2014/main" id="{9A24C587-3A0E-A1E4-421D-D85A61A010B7}"/>
              </a:ext>
            </a:extLst>
          </p:cNvPr>
          <p:cNvGrpSpPr/>
          <p:nvPr/>
        </p:nvGrpSpPr>
        <p:grpSpPr>
          <a:xfrm>
            <a:off x="4781263" y="6045372"/>
            <a:ext cx="5197910" cy="225588"/>
            <a:chOff x="4475026" y="4694947"/>
            <a:chExt cx="6048672" cy="246221"/>
          </a:xfrm>
        </p:grpSpPr>
        <p:sp>
          <p:nvSpPr>
            <p:cNvPr id="20" name="8 Rectángulo">
              <a:extLst>
                <a:ext uri="{FF2B5EF4-FFF2-40B4-BE49-F238E27FC236}">
                  <a16:creationId xmlns:a16="http://schemas.microsoft.com/office/drawing/2014/main" id="{7A5E7B33-CCE3-3061-B3AF-F43403529214}"/>
                </a:ext>
              </a:extLst>
            </p:cNvPr>
            <p:cNvSpPr/>
            <p:nvPr/>
          </p:nvSpPr>
          <p:spPr>
            <a:xfrm>
              <a:off x="4475026" y="4694947"/>
              <a:ext cx="6048672" cy="246221"/>
            </a:xfrm>
            <a:prstGeom prst="rect">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21" name="2 CuadroTexto">
              <a:extLst>
                <a:ext uri="{FF2B5EF4-FFF2-40B4-BE49-F238E27FC236}">
                  <a16:creationId xmlns:a16="http://schemas.microsoft.com/office/drawing/2014/main" id="{C94DDE30-1C75-93E4-C18D-5541A05C9D7B}"/>
                </a:ext>
              </a:extLst>
            </p:cNvPr>
            <p:cNvSpPr txBox="1"/>
            <p:nvPr/>
          </p:nvSpPr>
          <p:spPr>
            <a:xfrm>
              <a:off x="6563258" y="4694947"/>
              <a:ext cx="675185" cy="246221"/>
            </a:xfrm>
            <a:prstGeom prst="rect">
              <a:avLst/>
            </a:prstGeom>
            <a:solidFill>
              <a:srgbClr val="F7F7F7"/>
            </a:solidFill>
          </p:spPr>
          <p:txBody>
            <a:bodyPr wrap="none" rtlCol="0">
              <a:spAutoFit/>
            </a:bodyPr>
            <a:lstStyle/>
            <a:p>
              <a:r>
                <a:rPr lang="es-AR" sz="1000" b="1" dirty="0">
                  <a:latin typeface="Arial" panose="020B0604020202020204" pitchFamily="34" charset="0"/>
                  <a:cs typeface="Arial" panose="020B0604020202020204" pitchFamily="34" charset="0"/>
                </a:rPr>
                <a:t>Cerrado</a:t>
              </a:r>
            </a:p>
          </p:txBody>
        </p:sp>
        <p:pic>
          <p:nvPicPr>
            <p:cNvPr id="22" name="Picture 2">
              <a:extLst>
                <a:ext uri="{FF2B5EF4-FFF2-40B4-BE49-F238E27FC236}">
                  <a16:creationId xmlns:a16="http://schemas.microsoft.com/office/drawing/2014/main" id="{2B747670-62F0-12A8-61BE-A14C95ED3E4F}"/>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76198" t="69540" r="22271" b="28703"/>
            <a:stretch/>
          </p:blipFill>
          <p:spPr bwMode="auto">
            <a:xfrm>
              <a:off x="9371570" y="4725144"/>
              <a:ext cx="279795" cy="1805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23" name="60 Flecha derecha">
            <a:extLst>
              <a:ext uri="{FF2B5EF4-FFF2-40B4-BE49-F238E27FC236}">
                <a16:creationId xmlns:a16="http://schemas.microsoft.com/office/drawing/2014/main" id="{94B31AEB-F787-6AE5-59D4-0B20640F9462}"/>
              </a:ext>
            </a:extLst>
          </p:cNvPr>
          <p:cNvSpPr/>
          <p:nvPr/>
        </p:nvSpPr>
        <p:spPr>
          <a:xfrm rot="393176">
            <a:off x="8730485" y="6059821"/>
            <a:ext cx="201864" cy="160566"/>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AR"/>
          </a:p>
        </p:txBody>
      </p:sp>
      <p:sp>
        <p:nvSpPr>
          <p:cNvPr id="24" name="56 Flecha derecha">
            <a:extLst>
              <a:ext uri="{FF2B5EF4-FFF2-40B4-BE49-F238E27FC236}">
                <a16:creationId xmlns:a16="http://schemas.microsoft.com/office/drawing/2014/main" id="{03BC8E8D-A69E-03BF-C2D1-EB76BBBFDE53}"/>
              </a:ext>
            </a:extLst>
          </p:cNvPr>
          <p:cNvSpPr/>
          <p:nvPr/>
        </p:nvSpPr>
        <p:spPr>
          <a:xfrm rot="393176">
            <a:off x="8088778" y="5774404"/>
            <a:ext cx="201864" cy="160566"/>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2009745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down)">
                                      <p:cBhvr>
                                        <p:cTn id="7" dur="580">
                                          <p:stCondLst>
                                            <p:cond delay="0"/>
                                          </p:stCondLst>
                                        </p:cTn>
                                        <p:tgtEl>
                                          <p:spTgt spid="24"/>
                                        </p:tgtEl>
                                      </p:cBhvr>
                                    </p:animEffect>
                                    <p:anim calcmode="lin" valueType="num">
                                      <p:cBhvr>
                                        <p:cTn id="8" dur="1822"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4"/>
                                        </p:tgtEl>
                                        <p:attrNameLst>
                                          <p:attrName>ppt_y</p:attrName>
                                        </p:attrNameLst>
                                      </p:cBhvr>
                                      <p:tavLst>
                                        <p:tav tm="0" fmla="#ppt_y-sin(pi*$)/81">
                                          <p:val>
                                            <p:fltVal val="0"/>
                                          </p:val>
                                        </p:tav>
                                        <p:tav tm="100000">
                                          <p:val>
                                            <p:fltVal val="1"/>
                                          </p:val>
                                        </p:tav>
                                      </p:tavLst>
                                    </p:anim>
                                    <p:animScale>
                                      <p:cBhvr>
                                        <p:cTn id="13" dur="26">
                                          <p:stCondLst>
                                            <p:cond delay="650"/>
                                          </p:stCondLst>
                                        </p:cTn>
                                        <p:tgtEl>
                                          <p:spTgt spid="24"/>
                                        </p:tgtEl>
                                      </p:cBhvr>
                                      <p:to x="100000" y="60000"/>
                                    </p:animScale>
                                    <p:animScale>
                                      <p:cBhvr>
                                        <p:cTn id="14" dur="166" decel="50000">
                                          <p:stCondLst>
                                            <p:cond delay="676"/>
                                          </p:stCondLst>
                                        </p:cTn>
                                        <p:tgtEl>
                                          <p:spTgt spid="24"/>
                                        </p:tgtEl>
                                      </p:cBhvr>
                                      <p:to x="100000" y="100000"/>
                                    </p:animScale>
                                    <p:animScale>
                                      <p:cBhvr>
                                        <p:cTn id="15" dur="26">
                                          <p:stCondLst>
                                            <p:cond delay="1312"/>
                                          </p:stCondLst>
                                        </p:cTn>
                                        <p:tgtEl>
                                          <p:spTgt spid="24"/>
                                        </p:tgtEl>
                                      </p:cBhvr>
                                      <p:to x="100000" y="80000"/>
                                    </p:animScale>
                                    <p:animScale>
                                      <p:cBhvr>
                                        <p:cTn id="16" dur="166" decel="50000">
                                          <p:stCondLst>
                                            <p:cond delay="1338"/>
                                          </p:stCondLst>
                                        </p:cTn>
                                        <p:tgtEl>
                                          <p:spTgt spid="24"/>
                                        </p:tgtEl>
                                      </p:cBhvr>
                                      <p:to x="100000" y="100000"/>
                                    </p:animScale>
                                    <p:animScale>
                                      <p:cBhvr>
                                        <p:cTn id="17" dur="26">
                                          <p:stCondLst>
                                            <p:cond delay="1642"/>
                                          </p:stCondLst>
                                        </p:cTn>
                                        <p:tgtEl>
                                          <p:spTgt spid="24"/>
                                        </p:tgtEl>
                                      </p:cBhvr>
                                      <p:to x="100000" y="90000"/>
                                    </p:animScale>
                                    <p:animScale>
                                      <p:cBhvr>
                                        <p:cTn id="18" dur="166" decel="50000">
                                          <p:stCondLst>
                                            <p:cond delay="1668"/>
                                          </p:stCondLst>
                                        </p:cTn>
                                        <p:tgtEl>
                                          <p:spTgt spid="24"/>
                                        </p:tgtEl>
                                      </p:cBhvr>
                                      <p:to x="100000" y="100000"/>
                                    </p:animScale>
                                    <p:animScale>
                                      <p:cBhvr>
                                        <p:cTn id="19" dur="26">
                                          <p:stCondLst>
                                            <p:cond delay="1808"/>
                                          </p:stCondLst>
                                        </p:cTn>
                                        <p:tgtEl>
                                          <p:spTgt spid="24"/>
                                        </p:tgtEl>
                                      </p:cBhvr>
                                      <p:to x="100000" y="95000"/>
                                    </p:animScale>
                                    <p:animScale>
                                      <p:cBhvr>
                                        <p:cTn id="20" dur="166" decel="50000">
                                          <p:stCondLst>
                                            <p:cond delay="1834"/>
                                          </p:stCondLst>
                                        </p:cTn>
                                        <p:tgtEl>
                                          <p:spTgt spid="2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6" presetClass="entr" presetSubtype="0" fill="hold" grpId="0" nodeType="click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down)">
                                      <p:cBhvr>
                                        <p:cTn id="29" dur="580">
                                          <p:stCondLst>
                                            <p:cond delay="0"/>
                                          </p:stCondLst>
                                        </p:cTn>
                                        <p:tgtEl>
                                          <p:spTgt spid="23"/>
                                        </p:tgtEl>
                                      </p:cBhvr>
                                    </p:animEffect>
                                    <p:anim calcmode="lin" valueType="num">
                                      <p:cBhvr>
                                        <p:cTn id="30" dur="1822" tmFilter="0,0; 0.14,0.36; 0.43,0.73; 0.71,0.91; 1.0,1.0">
                                          <p:stCondLst>
                                            <p:cond delay="0"/>
                                          </p:stCondLst>
                                        </p:cTn>
                                        <p:tgtEl>
                                          <p:spTgt spid="23"/>
                                        </p:tgtEl>
                                        <p:attrNameLst>
                                          <p:attrName>ppt_x</p:attrName>
                                        </p:attrNameLst>
                                      </p:cBhvr>
                                      <p:tavLst>
                                        <p:tav tm="0">
                                          <p:val>
                                            <p:strVal val="#ppt_x-0.25"/>
                                          </p:val>
                                        </p:tav>
                                        <p:tav tm="100000">
                                          <p:val>
                                            <p:strVal val="#ppt_x"/>
                                          </p:val>
                                        </p:tav>
                                      </p:tavLst>
                                    </p:anim>
                                    <p:anim calcmode="lin" valueType="num">
                                      <p:cBhvr>
                                        <p:cTn id="31" dur="664" tmFilter="0.0,0.0; 0.25,0.07; 0.50,0.2; 0.75,0.467; 1.0,1.0">
                                          <p:stCondLst>
                                            <p:cond delay="0"/>
                                          </p:stCondLst>
                                        </p:cTn>
                                        <p:tgtEl>
                                          <p:spTgt spid="23"/>
                                        </p:tgtEl>
                                        <p:attrNameLst>
                                          <p:attrName>ppt_y</p:attrName>
                                        </p:attrNameLst>
                                      </p:cBhvr>
                                      <p:tavLst>
                                        <p:tav tm="0" fmla="#ppt_y-sin(pi*$)/3">
                                          <p:val>
                                            <p:fltVal val="0.5"/>
                                          </p:val>
                                        </p:tav>
                                        <p:tav tm="100000">
                                          <p:val>
                                            <p:fltVal val="1"/>
                                          </p:val>
                                        </p:tav>
                                      </p:tavLst>
                                    </p:anim>
                                    <p:anim calcmode="lin" valueType="num">
                                      <p:cBhvr>
                                        <p:cTn id="32" dur="664" tmFilter="0, 0; 0.125,0.2665; 0.25,0.4; 0.375,0.465; 0.5,0.5;  0.625,0.535; 0.75,0.6; 0.875,0.7335; 1,1">
                                          <p:stCondLst>
                                            <p:cond delay="664"/>
                                          </p:stCondLst>
                                        </p:cTn>
                                        <p:tgtEl>
                                          <p:spTgt spid="23"/>
                                        </p:tgtEl>
                                        <p:attrNameLst>
                                          <p:attrName>ppt_y</p:attrName>
                                        </p:attrNameLst>
                                      </p:cBhvr>
                                      <p:tavLst>
                                        <p:tav tm="0" fmla="#ppt_y-sin(pi*$)/9">
                                          <p:val>
                                            <p:fltVal val="0"/>
                                          </p:val>
                                        </p:tav>
                                        <p:tav tm="100000">
                                          <p:val>
                                            <p:fltVal val="1"/>
                                          </p:val>
                                        </p:tav>
                                      </p:tavLst>
                                    </p:anim>
                                    <p:anim calcmode="lin" valueType="num">
                                      <p:cBhvr>
                                        <p:cTn id="33" dur="332" tmFilter="0, 0; 0.125,0.2665; 0.25,0.4; 0.375,0.465; 0.5,0.5;  0.625,0.535; 0.75,0.6; 0.875,0.7335; 1,1">
                                          <p:stCondLst>
                                            <p:cond delay="1324"/>
                                          </p:stCondLst>
                                        </p:cTn>
                                        <p:tgtEl>
                                          <p:spTgt spid="23"/>
                                        </p:tgtEl>
                                        <p:attrNameLst>
                                          <p:attrName>ppt_y</p:attrName>
                                        </p:attrNameLst>
                                      </p:cBhvr>
                                      <p:tavLst>
                                        <p:tav tm="0" fmla="#ppt_y-sin(pi*$)/27">
                                          <p:val>
                                            <p:fltVal val="0"/>
                                          </p:val>
                                        </p:tav>
                                        <p:tav tm="100000">
                                          <p:val>
                                            <p:fltVal val="1"/>
                                          </p:val>
                                        </p:tav>
                                      </p:tavLst>
                                    </p:anim>
                                    <p:anim calcmode="lin" valueType="num">
                                      <p:cBhvr>
                                        <p:cTn id="34" dur="164" tmFilter="0, 0; 0.125,0.2665; 0.25,0.4; 0.375,0.465; 0.5,0.5;  0.625,0.535; 0.75,0.6; 0.875,0.7335; 1,1">
                                          <p:stCondLst>
                                            <p:cond delay="1656"/>
                                          </p:stCondLst>
                                        </p:cTn>
                                        <p:tgtEl>
                                          <p:spTgt spid="23"/>
                                        </p:tgtEl>
                                        <p:attrNameLst>
                                          <p:attrName>ppt_y</p:attrName>
                                        </p:attrNameLst>
                                      </p:cBhvr>
                                      <p:tavLst>
                                        <p:tav tm="0" fmla="#ppt_y-sin(pi*$)/81">
                                          <p:val>
                                            <p:fltVal val="0"/>
                                          </p:val>
                                        </p:tav>
                                        <p:tav tm="100000">
                                          <p:val>
                                            <p:fltVal val="1"/>
                                          </p:val>
                                        </p:tav>
                                      </p:tavLst>
                                    </p:anim>
                                    <p:animScale>
                                      <p:cBhvr>
                                        <p:cTn id="35" dur="26">
                                          <p:stCondLst>
                                            <p:cond delay="650"/>
                                          </p:stCondLst>
                                        </p:cTn>
                                        <p:tgtEl>
                                          <p:spTgt spid="23"/>
                                        </p:tgtEl>
                                      </p:cBhvr>
                                      <p:to x="100000" y="60000"/>
                                    </p:animScale>
                                    <p:animScale>
                                      <p:cBhvr>
                                        <p:cTn id="36" dur="166" decel="50000">
                                          <p:stCondLst>
                                            <p:cond delay="676"/>
                                          </p:stCondLst>
                                        </p:cTn>
                                        <p:tgtEl>
                                          <p:spTgt spid="23"/>
                                        </p:tgtEl>
                                      </p:cBhvr>
                                      <p:to x="100000" y="100000"/>
                                    </p:animScale>
                                    <p:animScale>
                                      <p:cBhvr>
                                        <p:cTn id="37" dur="26">
                                          <p:stCondLst>
                                            <p:cond delay="1312"/>
                                          </p:stCondLst>
                                        </p:cTn>
                                        <p:tgtEl>
                                          <p:spTgt spid="23"/>
                                        </p:tgtEl>
                                      </p:cBhvr>
                                      <p:to x="100000" y="80000"/>
                                    </p:animScale>
                                    <p:animScale>
                                      <p:cBhvr>
                                        <p:cTn id="38" dur="166" decel="50000">
                                          <p:stCondLst>
                                            <p:cond delay="1338"/>
                                          </p:stCondLst>
                                        </p:cTn>
                                        <p:tgtEl>
                                          <p:spTgt spid="23"/>
                                        </p:tgtEl>
                                      </p:cBhvr>
                                      <p:to x="100000" y="100000"/>
                                    </p:animScale>
                                    <p:animScale>
                                      <p:cBhvr>
                                        <p:cTn id="39" dur="26">
                                          <p:stCondLst>
                                            <p:cond delay="1642"/>
                                          </p:stCondLst>
                                        </p:cTn>
                                        <p:tgtEl>
                                          <p:spTgt spid="23"/>
                                        </p:tgtEl>
                                      </p:cBhvr>
                                      <p:to x="100000" y="90000"/>
                                    </p:animScale>
                                    <p:animScale>
                                      <p:cBhvr>
                                        <p:cTn id="40" dur="166" decel="50000">
                                          <p:stCondLst>
                                            <p:cond delay="1668"/>
                                          </p:stCondLst>
                                        </p:cTn>
                                        <p:tgtEl>
                                          <p:spTgt spid="23"/>
                                        </p:tgtEl>
                                      </p:cBhvr>
                                      <p:to x="100000" y="100000"/>
                                    </p:animScale>
                                    <p:animScale>
                                      <p:cBhvr>
                                        <p:cTn id="41" dur="26">
                                          <p:stCondLst>
                                            <p:cond delay="1808"/>
                                          </p:stCondLst>
                                        </p:cTn>
                                        <p:tgtEl>
                                          <p:spTgt spid="23"/>
                                        </p:tgtEl>
                                      </p:cBhvr>
                                      <p:to x="100000" y="95000"/>
                                    </p:animScale>
                                    <p:animScale>
                                      <p:cBhvr>
                                        <p:cTn id="42" dur="166" decel="50000">
                                          <p:stCondLst>
                                            <p:cond delay="1834"/>
                                          </p:stCondLst>
                                        </p:cTn>
                                        <p:tgtEl>
                                          <p:spTgt spid="23"/>
                                        </p:tgtEl>
                                      </p:cBhvr>
                                      <p:to x="100000" y="100000"/>
                                    </p:animScale>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3" grpId="0" animBg="1"/>
      <p:bldP spid="24" grpId="0" animBg="1"/>
    </p:bldLst>
  </p:timing>
</p:sld>
</file>

<file path=ppt/theme/theme1.xml><?xml version="1.0" encoding="utf-8"?>
<a:theme xmlns:a="http://schemas.openxmlformats.org/drawingml/2006/main" name="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6777</TotalTime>
  <Words>851</Words>
  <Application>Microsoft Office PowerPoint</Application>
  <PresentationFormat>Personalizado</PresentationFormat>
  <Paragraphs>163</Paragraphs>
  <Slides>13</Slides>
  <Notes>3</Notes>
  <HiddenSlides>0</HiddenSlides>
  <MMClips>0</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13</vt:i4>
      </vt:variant>
    </vt:vector>
  </HeadingPairs>
  <TitlesOfParts>
    <vt:vector size="24" baseType="lpstr">
      <vt:lpstr>Malgun Gothic</vt:lpstr>
      <vt:lpstr>Arial</vt:lpstr>
      <vt:lpstr>Arial Black</vt:lpstr>
      <vt:lpstr>Arial Narrow</vt:lpstr>
      <vt:lpstr>Bookman Old Style</vt:lpstr>
      <vt:lpstr>Calibri</vt:lpstr>
      <vt:lpstr>Calibri </vt:lpstr>
      <vt:lpstr>Lora</vt:lpstr>
      <vt:lpstr>Monotype Corsiva</vt:lpstr>
      <vt:lpstr>Wingdings 2</vt:lpstr>
      <vt:lpstr>Diseño personalizado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Elizabeth Gadea</dc:creator>
  <cp:lastModifiedBy>Gisela Lopez</cp:lastModifiedBy>
  <cp:revision>360</cp:revision>
  <cp:lastPrinted>2018-11-23T13:57:27Z</cp:lastPrinted>
  <dcterms:created xsi:type="dcterms:W3CDTF">2014-11-21T15:59:06Z</dcterms:created>
  <dcterms:modified xsi:type="dcterms:W3CDTF">2024-12-10T17:06:13Z</dcterms:modified>
</cp:coreProperties>
</file>